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</p:sldIdLst>
  <p:notesMasterIdLst>
    <p:notesMasterId r:id="rId21"/>
  </p:notesMasterIdLst>
  <p:sldSz cx="12191695" cy="6858000"/>
  <p:notesSz cx="6858000" cy="12191695"/>
  <p:embeddedFontLst>
    <p:embeddedFont>
      <p:font typeface="Inter Bold"/>
      <p:regular r:id="rId201314"/>
    </p:embeddedFont>
    <p:embeddedFont>
      <p:font typeface="Inter"/>
      <p:regular r:id="rId201315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notesMaster" Target="notesMasters/notesMaster1.xml"/><Relationship Id="rId22" Type="http://schemas.openxmlformats.org/officeDocument/2006/relationships/presProps" Target="presProps.xml"/><Relationship Id="rId23" Type="http://schemas.openxmlformats.org/officeDocument/2006/relationships/viewProps" Target="viewProps.xml"/><Relationship Id="rId24" Type="http://schemas.openxmlformats.org/officeDocument/2006/relationships/theme" Target="theme/theme1.xml"/><Relationship Id="rId25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91231"/>
          </a:solidFill>
          <a:ln/>
        </p:spPr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FFFFF"/>
          </a:solidFill>
          <a:ln/>
        </p:spPr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6F4F4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CEC99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slideLayout" Target="../slideLayouts/slideLayout4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3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svg"/><Relationship Id="rId4" Type="http://schemas.openxmlformats.org/officeDocument/2006/relationships/image" Target="../media/image-14-4.png"/><Relationship Id="rId5" Type="http://schemas.openxmlformats.org/officeDocument/2006/relationships/image" Target="../media/image-14-5.svg"/><Relationship Id="rId6" Type="http://schemas.openxmlformats.org/officeDocument/2006/relationships/slideLayout" Target="../slideLayouts/slideLayout3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3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3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977702"/>
            <a:ext cx="4902474" cy="4902597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376034" y="2755007"/>
            <a:ext cx="5160536" cy="701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00" b="1" spc="-13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Today's Download </a:t>
            </a:r>
            <a:endParaRPr lang="en-US" sz="4400" dirty="0"/>
          </a:p>
        </p:txBody>
      </p:sp>
      <p:sp>
        <p:nvSpPr>
          <p:cNvPr id="4" name="Text 1"/>
          <p:cNvSpPr/>
          <p:nvPr/>
        </p:nvSpPr>
        <p:spPr>
          <a:xfrm>
            <a:off x="6376034" y="3541713"/>
            <a:ext cx="5160536" cy="5611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500" b="1" spc="-10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Scan to acces PDF!</a:t>
            </a:r>
            <a:endParaRPr lang="en-US" sz="3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68449"/>
            <a:ext cx="6296860" cy="1328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150" b="1" spc="-1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Blueprint for Prophetic Intercession</a:t>
            </a:r>
            <a:endParaRPr lang="en-US" sz="4150" dirty="0"/>
          </a:p>
        </p:txBody>
      </p:sp>
      <p:sp>
        <p:nvSpPr>
          <p:cNvPr id="4" name="Text 1"/>
          <p:cNvSpPr/>
          <p:nvPr/>
        </p:nvSpPr>
        <p:spPr>
          <a:xfrm>
            <a:off x="5552242" y="2599730"/>
            <a:ext cx="5977979" cy="64631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b="1" spc="-3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"Thy kingdom come, Thy will be done on earth as it is in heaven." </a:t>
            </a:r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— Matthew 6:10</a:t>
            </a:r>
            <a:endParaRPr lang="en-US" sz="1650" dirty="0"/>
          </a:p>
        </p:txBody>
      </p:sp>
      <p:sp>
        <p:nvSpPr>
          <p:cNvPr id="5" name="Shape 2"/>
          <p:cNvSpPr/>
          <p:nvPr/>
        </p:nvSpPr>
        <p:spPr>
          <a:xfrm>
            <a:off x="5233360" y="2384425"/>
            <a:ext cx="25399" cy="1076920"/>
          </a:xfrm>
          <a:prstGeom prst="roundRect">
            <a:avLst>
              <a:gd name="adj" fmla="val 50001"/>
            </a:avLst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5233360" y="3676650"/>
            <a:ext cx="6296860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Intercession is not asking God to adopt our plan on Earth. It is </a:t>
            </a:r>
            <a:pPr algn="l" indent="0" marL="0">
              <a:lnSpc>
                <a:spcPct val="127000"/>
              </a:lnSpc>
              <a:buNone/>
            </a:pPr>
            <a:r>
              <a:rPr lang="en-US" sz="1650" b="1" spc="-3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enforcing Heaven's established reality on Earth through alignment.</a:t>
            </a:r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Matthew 6:10 is the foundational blueprint — a declaration that Heaven's completed order must be made manifest in the earthly realm through the prayers of God's people.</a:t>
            </a:r>
            <a:endParaRPr lang="en-US" sz="1650" dirty="0"/>
          </a:p>
        </p:txBody>
      </p:sp>
      <p:sp>
        <p:nvSpPr>
          <p:cNvPr id="7" name="Text 4"/>
          <p:cNvSpPr/>
          <p:nvPr/>
        </p:nvSpPr>
        <p:spPr>
          <a:xfrm>
            <a:off x="4623776" y="5830888"/>
            <a:ext cx="6906444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27000"/>
              </a:lnSpc>
              <a:buNone/>
            </a:pPr>
            <a:r>
              <a:rPr lang="en-US" sz="1300" spc="-33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5 / 16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2067421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87764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GREEK: Words Behind the Word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3440609"/>
            <a:ext cx="10868745" cy="82688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Matthew 6:10 - NAS:</a:t>
            </a:r>
            <a:pPr algn="ctr" indent="0" marL="0">
              <a:lnSpc>
                <a:spcPct val="104000"/>
              </a:lnSpc>
              <a:buNone/>
            </a:pPr>
            <a:r>
              <a:rPr lang="en-US" sz="2600" b="1" spc="-7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'Your kingdom come. Your will be done, On earth as it is in heaven.'</a:t>
            </a:r>
            <a:endParaRPr lang="en-US" sz="2600" dirty="0"/>
          </a:p>
        </p:txBody>
      </p:sp>
      <p:sp>
        <p:nvSpPr>
          <p:cNvPr id="5" name="Text 2"/>
          <p:cNvSpPr/>
          <p:nvPr/>
        </p:nvSpPr>
        <p:spPr>
          <a:xfrm>
            <a:off x="661475" y="4441130"/>
            <a:ext cx="10868745" cy="562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Matthew 6:10 - NA26:</a:t>
            </a:r>
            <a:pPr algn="ctr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ἐλθέτω (5628) ἡ βασιλεία σου, γενηθήτω (5676) τὸ θέλημά σου, ὡς ἐν οὐρανῷ καὶ ἐπὶ γῆς.</a:t>
            </a:r>
            <a:endParaRPr lang="en-US" sz="1600" dirty="0"/>
          </a:p>
        </p:txBody>
      </p:sp>
      <p:sp>
        <p:nvSpPr>
          <p:cNvPr id="6" name="Text 3"/>
          <p:cNvSpPr/>
          <p:nvPr/>
        </p:nvSpPr>
        <p:spPr>
          <a:xfrm>
            <a:off x="661475" y="5177135"/>
            <a:ext cx="1086874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truly grasp the profound meaning of scripture, we delve into the original Greek. Understanding the nuances behind each word empowers a deeper connection to God's prayer for His Kingdom to manifest.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51890" y="5867698"/>
            <a:ext cx="11478330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3000"/>
              </a:lnSpc>
              <a:buNone/>
            </a:pPr>
            <a:r>
              <a:rPr lang="en-US" sz="1000" spc="-26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 / 16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439763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143522"/>
            <a:ext cx="10868745" cy="35986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50" b="1" spc="-6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Deep Dive: "Kingdom Come"</a:t>
            </a:r>
            <a:endParaRPr lang="en-US" sz="2250" dirty="0"/>
          </a:p>
        </p:txBody>
      </p:sp>
      <p:sp>
        <p:nvSpPr>
          <p:cNvPr id="4" name="Text 1"/>
          <p:cNvSpPr/>
          <p:nvPr/>
        </p:nvSpPr>
        <p:spPr>
          <a:xfrm>
            <a:off x="356682" y="2587526"/>
            <a:ext cx="11478330" cy="17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Unpacking the original Greek terms reveals the dynamic and powerful nature of this foundational prayer.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2850654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976265"/>
            <a:ext cx="10868745" cy="28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spc="-5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Your Kingdom </a:t>
            </a:r>
            <a:pPr algn="l" indent="0" marL="0">
              <a:lnSpc>
                <a:spcPct val="104000"/>
              </a:lnSpc>
              <a:buNone/>
            </a:pPr>
            <a:r>
              <a:rPr lang="en-US" sz="1800" b="1" spc="-54" kern="0" dirty="0">
                <a:solidFill>
                  <a:srgbClr val="FF573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(basileía)</a:t>
            </a:r>
            <a:endParaRPr lang="en-US" sz="1800" dirty="0"/>
          </a:p>
        </p:txBody>
      </p:sp>
      <p:sp>
        <p:nvSpPr>
          <p:cNvPr id="7" name="Text 4"/>
          <p:cNvSpPr/>
          <p:nvPr/>
        </p:nvSpPr>
        <p:spPr>
          <a:xfrm>
            <a:off x="661475" y="3348335"/>
            <a:ext cx="11478330" cy="17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Greek word </a:t>
            </a:r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basileía</a:t>
            </a:r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(βασιλεία / bas-il-i'-ah) is more than just a place; it signifies: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61475" y="3582690"/>
            <a:ext cx="10868745" cy="553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Royal power, kingship, dominion, and rule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emphasizing authority rather than territory.</a:t>
            </a:r>
            <a:endParaRPr lang="en-US" sz="1100" dirty="0"/>
          </a:p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triumphant royal power of Jesus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as the Messiah.</a:t>
            </a:r>
            <a:endParaRPr lang="en-US" sz="1100" dirty="0"/>
          </a:p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r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oyal power and dignity conferred upon Christians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u="sng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within this reign.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661475" y="4198838"/>
            <a:ext cx="11478330" cy="17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100" b="1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This term calls for the active, sovereign reign of God to be manifest.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61475" y="4461966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661475" y="4587577"/>
            <a:ext cx="10868745" cy="2879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b="1" spc="-5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Let it Come </a:t>
            </a:r>
            <a:pPr algn="l" indent="0" marL="0">
              <a:lnSpc>
                <a:spcPct val="104000"/>
              </a:lnSpc>
              <a:buNone/>
            </a:pPr>
            <a:r>
              <a:rPr lang="en-US" sz="1800" b="1" spc="-54" kern="0" dirty="0">
                <a:solidFill>
                  <a:srgbClr val="337A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(érchomai)</a:t>
            </a:r>
            <a:endParaRPr lang="en-US" sz="1800" dirty="0"/>
          </a:p>
        </p:txBody>
      </p:sp>
      <p:sp>
        <p:nvSpPr>
          <p:cNvPr id="12" name="Text 9"/>
          <p:cNvSpPr/>
          <p:nvPr/>
        </p:nvSpPr>
        <p:spPr>
          <a:xfrm>
            <a:off x="661475" y="4959648"/>
            <a:ext cx="11478330" cy="17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verb </a:t>
            </a:r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érchomai</a:t>
            </a:r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(ἔρχομαι / er'-khom-ahee) describes a dynamic arrival and unfolding: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661475" y="5194002"/>
            <a:ext cx="10868745" cy="55304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come or arrive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u="sng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,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for individuals to appear publicly.</a:t>
            </a:r>
            <a:endParaRPr lang="en-US" sz="1100" dirty="0"/>
          </a:p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Metaporically, 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come into being, arise, show itself, or find influence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00" dirty="0"/>
          </a:p>
          <a:p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It denotes 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establishment and becoming known</a:t>
            </a:r>
            <a:pPr algn="l" marL="223520" indent="-223520">
              <a:lnSpc>
                <a:spcPct val="99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61475" y="5810151"/>
            <a:ext cx="11478330" cy="17125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9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This is a powerful petition for God's active reign to break forth and be visibly established on Earth as it is in Heaven.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51890" y="6044505"/>
            <a:ext cx="11478330" cy="10963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99000"/>
              </a:lnSpc>
              <a:buNone/>
            </a:pPr>
            <a:r>
              <a:rPr lang="en-US" sz="700" spc="-18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2 / 16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409799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066826"/>
            <a:ext cx="10868745" cy="3524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2200" b="1" spc="-67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Deep Dive: "Your Will Be Done"</a:t>
            </a:r>
            <a:endParaRPr lang="en-US" sz="2200" dirty="0"/>
          </a:p>
        </p:txBody>
      </p:sp>
      <p:sp>
        <p:nvSpPr>
          <p:cNvPr id="4" name="Text 1"/>
          <p:cNvSpPr/>
          <p:nvPr/>
        </p:nvSpPr>
        <p:spPr>
          <a:xfrm>
            <a:off x="356682" y="2499916"/>
            <a:ext cx="11478330" cy="16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Exploring the divine intent and active manifestation behind this pivotal phrase.</a:t>
            </a:r>
            <a:endParaRPr lang="en-US" sz="1100" dirty="0"/>
          </a:p>
        </p:txBody>
      </p:sp>
      <p:sp>
        <p:nvSpPr>
          <p:cNvPr id="5" name="Shape 2"/>
          <p:cNvSpPr/>
          <p:nvPr/>
        </p:nvSpPr>
        <p:spPr>
          <a:xfrm>
            <a:off x="661475" y="2755205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876748"/>
            <a:ext cx="10868745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spc="-5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Your Will </a:t>
            </a:r>
            <a:pPr algn="l" indent="0" marL="0">
              <a:lnSpc>
                <a:spcPct val="104000"/>
              </a:lnSpc>
              <a:buNone/>
            </a:pPr>
            <a:r>
              <a:rPr lang="en-US" sz="1750" b="1" spc="-53" kern="0" dirty="0">
                <a:solidFill>
                  <a:srgbClr val="FF573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(thélēma)</a:t>
            </a:r>
            <a:endParaRPr lang="en-US" sz="1750" dirty="0"/>
          </a:p>
        </p:txBody>
      </p:sp>
      <p:sp>
        <p:nvSpPr>
          <p:cNvPr id="7" name="Text 4"/>
          <p:cNvSpPr/>
          <p:nvPr/>
        </p:nvSpPr>
        <p:spPr>
          <a:xfrm>
            <a:off x="661475" y="3239294"/>
            <a:ext cx="11478330" cy="16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Greek word </a:t>
            </a:r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thélēma</a:t>
            </a:r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(θέλημα / thel'-ay-mah) refers to God's deliberate and sovereign purpose:</a:t>
            </a:r>
            <a:endParaRPr lang="en-US" sz="1100" dirty="0"/>
          </a:p>
        </p:txBody>
      </p:sp>
      <p:sp>
        <p:nvSpPr>
          <p:cNvPr id="8" name="Text 5"/>
          <p:cNvSpPr/>
          <p:nvPr/>
        </p:nvSpPr>
        <p:spPr>
          <a:xfrm>
            <a:off x="661475" y="3486547"/>
            <a:ext cx="10868745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What 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God wishes 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or 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has determined shall be done.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661475" y="3778647"/>
            <a:ext cx="11478330" cy="16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marL="223520" indent="-223520">
              <a:lnSpc>
                <a:spcPct val="98000"/>
              </a:lnSpc>
              <a:buSzPct val="100000"/>
              <a:buChar char="•"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God's purpose to bless humanity through Christ.</a:t>
            </a:r>
            <a:endParaRPr lang="en-US" sz="1100" dirty="0"/>
          </a:p>
        </p:txBody>
      </p:sp>
      <p:sp>
        <p:nvSpPr>
          <p:cNvPr id="10" name="Text 7"/>
          <p:cNvSpPr/>
          <p:nvPr/>
        </p:nvSpPr>
        <p:spPr>
          <a:xfrm>
            <a:off x="661475" y="4025900"/>
            <a:ext cx="10868745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God's commands, precepts, and desires for us.</a:t>
            </a:r>
            <a:endParaRPr lang="en-US" sz="1300" dirty="0"/>
          </a:p>
        </p:txBody>
      </p:sp>
      <p:sp>
        <p:nvSpPr>
          <p:cNvPr id="11" name="Shape 8"/>
          <p:cNvSpPr/>
          <p:nvPr/>
        </p:nvSpPr>
        <p:spPr>
          <a:xfrm>
            <a:off x="661475" y="4346178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2" name="Text 9"/>
          <p:cNvSpPr/>
          <p:nvPr/>
        </p:nvSpPr>
        <p:spPr>
          <a:xfrm>
            <a:off x="661475" y="4467721"/>
            <a:ext cx="10868745" cy="28188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750" b="1" spc="-5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Let it Be Done </a:t>
            </a:r>
            <a:pPr algn="l" indent="0" marL="0">
              <a:lnSpc>
                <a:spcPct val="104000"/>
              </a:lnSpc>
              <a:buNone/>
            </a:pPr>
            <a:r>
              <a:rPr lang="en-US" sz="1750" b="1" spc="-53" kern="0" dirty="0">
                <a:solidFill>
                  <a:srgbClr val="337A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(gínomai)</a:t>
            </a:r>
            <a:endParaRPr lang="en-US" sz="1750" dirty="0"/>
          </a:p>
        </p:txBody>
      </p:sp>
      <p:sp>
        <p:nvSpPr>
          <p:cNvPr id="13" name="Text 10"/>
          <p:cNvSpPr/>
          <p:nvPr/>
        </p:nvSpPr>
        <p:spPr>
          <a:xfrm>
            <a:off x="661475" y="4830266"/>
            <a:ext cx="11478330" cy="16658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verb </a:t>
            </a:r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gínomai</a:t>
            </a:r>
            <a:pPr algn="l" indent="0" marL="0">
              <a:lnSpc>
                <a:spcPct val="98000"/>
              </a:lnSpc>
              <a:buNone/>
            </a:pPr>
            <a:r>
              <a:rPr lang="en-US" sz="1100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(γίνομαι / ghin'-om-ahee) denotes an active, dynamic bringing forth: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661475" y="5077520"/>
            <a:ext cx="10868745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come into existence, begin to be, receive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being.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661475" y="5369620"/>
            <a:ext cx="10868745" cy="3519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23520" indent="-223520">
              <a:lnSpc>
                <a:spcPct val="98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come to pass, happen,</a:t>
            </a:r>
            <a:pPr algn="l" marL="223520" indent="-223520">
              <a:lnSpc>
                <a:spcPct val="98000"/>
              </a:lnSpc>
              <a:buSzPct val="100000"/>
              <a:buChar char="•"/>
            </a:pPr>
            <a:r>
              <a:rPr lang="en-US" sz="1100" u="sng" spc="-1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or </a:t>
            </a:r>
            <a:pPr algn="l" marL="223520" indent="-223520">
              <a:lnSpc>
                <a:spcPct val="98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be established.</a:t>
            </a:r>
            <a:endParaRPr lang="en-US" sz="1100" dirty="0"/>
          </a:p>
          <a:p>
            <a:pPr algn="l" marL="223520" indent="-223520">
              <a:lnSpc>
                <a:spcPct val="98000"/>
              </a:lnSpc>
              <a:buSzPct val="100000"/>
              <a:buChar char="•"/>
            </a:pPr>
            <a:r>
              <a:rPr lang="en-US" sz="1100" b="1" u="sng" spc="-1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arise, appear, and find influence publicly.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661475" y="5802213"/>
            <a:ext cx="10868745" cy="21143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To be made, finished, performed, or wrought</a:t>
            </a:r>
            <a:pPr algn="l" indent="0" marL="0">
              <a:lnSpc>
                <a:spcPct val="104000"/>
              </a:lnSpc>
              <a:buNone/>
            </a:pPr>
            <a:r>
              <a:rPr lang="en-US" sz="1300" b="1" u="sng" spc="-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(e.g., miracles).</a:t>
            </a:r>
            <a:endParaRPr lang="en-US" sz="1300" dirty="0"/>
          </a:p>
        </p:txBody>
      </p:sp>
      <p:sp>
        <p:nvSpPr>
          <p:cNvPr id="17" name="Text 14"/>
          <p:cNvSpPr/>
          <p:nvPr/>
        </p:nvSpPr>
        <p:spPr>
          <a:xfrm>
            <a:off x="51890" y="6094313"/>
            <a:ext cx="11478330" cy="10656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98000"/>
              </a:lnSpc>
              <a:buNone/>
            </a:pPr>
            <a:r>
              <a:rPr lang="en-US" sz="700" spc="-18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3 / 16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1199852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2005806"/>
            <a:ext cx="10868745" cy="299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b="1" spc="-57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Deep Dive: "On Earth as it is in Heaven"</a:t>
            </a:r>
            <a:endParaRPr lang="en-US" sz="1850" dirty="0"/>
          </a:p>
        </p:txBody>
      </p:sp>
      <p:sp>
        <p:nvSpPr>
          <p:cNvPr id="4" name="Text 1"/>
          <p:cNvSpPr/>
          <p:nvPr/>
        </p:nvSpPr>
        <p:spPr>
          <a:xfrm>
            <a:off x="356682" y="2364184"/>
            <a:ext cx="11478330" cy="134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Continuing our exploration, we unpack the original Greek terms for 'earth' and 'heaven' to understand the full scope of God's desired manifestation.</a:t>
            </a:r>
            <a:endParaRPr lang="en-US" sz="900" dirty="0"/>
          </a:p>
        </p:txBody>
      </p:sp>
      <p:sp>
        <p:nvSpPr>
          <p:cNvPr id="5" name="Shape 2"/>
          <p:cNvSpPr/>
          <p:nvPr/>
        </p:nvSpPr>
        <p:spPr>
          <a:xfrm>
            <a:off x="661475" y="2566888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661940"/>
            <a:ext cx="1086874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On Earth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spc="-45" kern="0" dirty="0">
                <a:solidFill>
                  <a:srgbClr val="FF5733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(gē)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661475" y="2960291"/>
            <a:ext cx="11478330" cy="134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Greek word </a:t>
            </a:r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gē</a:t>
            </a:r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(γῆ / geh) i</a:t>
            </a:r>
            <a:pPr algn="l" indent="0" marL="0">
              <a:lnSpc>
                <a:spcPct val="94000"/>
              </a:lnSpc>
              <a:buNone/>
            </a:pPr>
            <a:r>
              <a:rPr lang="en-US" sz="900" b="1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 rich with meaning, </a:t>
            </a:r>
            <a:pPr algn="l" indent="0" marL="0">
              <a:lnSpc>
                <a:spcPct val="94000"/>
              </a:lnSpc>
              <a:buNone/>
            </a:pPr>
            <a:r>
              <a:rPr lang="en-US" sz="900" b="1" u="sng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encompassing all aspects of the terrestrial realm where God's will is to be done:</a:t>
            </a:r>
            <a:endParaRPr lang="en-US" sz="900" dirty="0"/>
          </a:p>
        </p:txBody>
      </p:sp>
      <p:sp>
        <p:nvSpPr>
          <p:cNvPr id="8" name="Text 5"/>
          <p:cNvSpPr/>
          <p:nvPr/>
        </p:nvSpPr>
        <p:spPr>
          <a:xfrm>
            <a:off x="661475" y="3139083"/>
            <a:ext cx="10868745" cy="87759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Arable land: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Signifying productivity and sustenance, where divine purpose bears fruit.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ground, the earth as a standing place: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Our foundation and physical reality, where we live and act.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mainland as opposed to the sea or water: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solid, tangible world, distinct from chaos.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earth as a whole: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entire planet, a comprehensive sphere of influence.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inhabited earth, the abode of men and animals: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Humanity's dwelling place, where relationships and societies exist.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country, land enclosed within fixed boundaries, a tract of land, territory, region: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Specific territories and nations, subject to divine decree.</a:t>
            </a:r>
            <a:endParaRPr lang="en-US" sz="900" dirty="0"/>
          </a:p>
        </p:txBody>
      </p:sp>
      <p:sp>
        <p:nvSpPr>
          <p:cNvPr id="9" name="Text 6"/>
          <p:cNvSpPr/>
          <p:nvPr/>
        </p:nvSpPr>
        <p:spPr>
          <a:xfrm>
            <a:off x="661475" y="4075113"/>
            <a:ext cx="10868745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spc="-3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This term emphasizes that </a:t>
            </a:r>
            <a:pPr algn="l" indent="0" marL="0">
              <a:lnSpc>
                <a:spcPct val="104000"/>
              </a:lnSpc>
              <a:buNone/>
            </a:pPr>
            <a:r>
              <a:rPr lang="en-US" sz="1100" b="1" u="sng" spc="-3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God's Kingdom is to be established not just spiritually, but tangibly and physically across all aspects of the world and human society.</a:t>
            </a:r>
            <a:endParaRPr lang="en-US" sz="1100" dirty="0"/>
          </a:p>
        </p:txBody>
      </p:sp>
      <p:sp>
        <p:nvSpPr>
          <p:cNvPr id="10" name="Shape 7"/>
          <p:cNvSpPr/>
          <p:nvPr/>
        </p:nvSpPr>
        <p:spPr>
          <a:xfrm>
            <a:off x="661475" y="4337348"/>
            <a:ext cx="10868745" cy="12700"/>
          </a:xfrm>
          <a:prstGeom prst="roundRect">
            <a:avLst>
              <a:gd name="adj" fmla="val 49999"/>
            </a:avLst>
          </a:prstGeom>
          <a:solidFill>
            <a:srgbClr val="272525">
              <a:alpha val="50000"/>
            </a:srgbClr>
          </a:solidFill>
          <a:ln/>
        </p:spPr>
      </p:sp>
      <p:sp>
        <p:nvSpPr>
          <p:cNvPr id="11" name="Text 8"/>
          <p:cNvSpPr/>
          <p:nvPr/>
        </p:nvSpPr>
        <p:spPr>
          <a:xfrm>
            <a:off x="661475" y="4432399"/>
            <a:ext cx="10868745" cy="2399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500" b="1" spc="-4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As it is in Heaven </a:t>
            </a:r>
            <a:pPr algn="l" indent="0" marL="0">
              <a:lnSpc>
                <a:spcPct val="104000"/>
              </a:lnSpc>
              <a:buNone/>
            </a:pPr>
            <a:r>
              <a:rPr lang="en-US" sz="1500" b="1" spc="-45" kern="0" dirty="0">
                <a:solidFill>
                  <a:srgbClr val="337A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(ouranós)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661475" y="4730750"/>
            <a:ext cx="11478330" cy="134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term </a:t>
            </a:r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highlight>
                  <a:srgbClr val="EFDF8C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ouranós</a:t>
            </a:r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(οὐρανός / oo-ran-os') </a:t>
            </a:r>
            <a:pPr algn="l" indent="0" marL="0">
              <a:lnSpc>
                <a:spcPct val="94000"/>
              </a:lnSpc>
              <a:buNone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refers to the celestial realm, the perfect standard against which earth's transformation is measured:</a:t>
            </a:r>
            <a:endParaRPr lang="en-US" sz="900" dirty="0"/>
          </a:p>
        </p:txBody>
      </p:sp>
      <p:sp>
        <p:nvSpPr>
          <p:cNvPr id="13" name="Text 10"/>
          <p:cNvSpPr/>
          <p:nvPr/>
        </p:nvSpPr>
        <p:spPr>
          <a:xfrm>
            <a:off x="661475" y="4909542"/>
            <a:ext cx="10868745" cy="58052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vaulted expanse of the sky with all things visible in it: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vastness of the cosmos, both seen and unseen.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universe, the world: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entirety of creation, governed by divine order.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aerial heavens or sky: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atmospheric region, where natural phenomena occur in accordance with divine law.</a:t>
            </a:r>
            <a:endParaRPr lang="en-US" sz="900" dirty="0"/>
          </a:p>
          <a:p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b="1" spc="-1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sidereal or starry heavens:</a:t>
            </a:r>
            <a:pPr algn="l" marL="182880" indent="-182880">
              <a:lnSpc>
                <a:spcPct val="94000"/>
              </a:lnSpc>
              <a:buSzPct val="100000"/>
              <a:buChar char="•"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celestial bodies, operating in perfect alignment and purpose.</a:t>
            </a:r>
            <a:endParaRPr lang="en-US" sz="900" dirty="0"/>
          </a:p>
        </p:txBody>
      </p:sp>
      <p:sp>
        <p:nvSpPr>
          <p:cNvPr id="14" name="Text 11"/>
          <p:cNvSpPr/>
          <p:nvPr/>
        </p:nvSpPr>
        <p:spPr>
          <a:xfrm>
            <a:off x="661475" y="5548511"/>
            <a:ext cx="10868745" cy="179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100" b="1" u="sng" spc="-3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region above the sidereal heavens:</a:t>
            </a:r>
            <a:pPr algn="l" indent="0" marL="0">
              <a:lnSpc>
                <a:spcPct val="104000"/>
              </a:lnSpc>
              <a:buNone/>
            </a:pPr>
            <a:r>
              <a:rPr lang="en-US" sz="1100" b="1" u="sng" spc="-3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The ultimate dwelling place of God and other heavenly beings, characterized by eternal order and consummate perfection.</a:t>
            </a:r>
            <a:endParaRPr lang="en-US" sz="1100" dirty="0"/>
          </a:p>
        </p:txBody>
      </p:sp>
      <p:sp>
        <p:nvSpPr>
          <p:cNvPr id="15" name="Text 12"/>
          <p:cNvSpPr/>
          <p:nvPr/>
        </p:nvSpPr>
        <p:spPr>
          <a:xfrm>
            <a:off x="661475" y="5786834"/>
            <a:ext cx="11478330" cy="1349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4000"/>
              </a:lnSpc>
              <a:buNone/>
            </a:pPr>
            <a:r>
              <a:rPr lang="en-US" sz="900" spc="-1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Our prayer is for the divine order, perfection, and will that are fully present in heaven to be mirrored and manifested completely on earth.</a:t>
            </a:r>
            <a:endParaRPr lang="en-US" sz="900" dirty="0"/>
          </a:p>
        </p:txBody>
      </p:sp>
      <p:sp>
        <p:nvSpPr>
          <p:cNvPr id="16" name="Text 13"/>
          <p:cNvSpPr/>
          <p:nvPr/>
        </p:nvSpPr>
        <p:spPr>
          <a:xfrm>
            <a:off x="51890" y="5965627"/>
            <a:ext cx="11478330" cy="863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94000"/>
              </a:lnSpc>
              <a:buNone/>
            </a:pPr>
            <a:r>
              <a:rPr lang="en-US" sz="600" spc="-15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4 / 16</a:t>
            </a:r>
            <a:endParaRPr lang="en-US" sz="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584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57322" y="1603276"/>
            <a:ext cx="4772898" cy="147657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650" b="1" spc="-1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Critical Question?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6757322" y="3174305"/>
            <a:ext cx="4772898" cy="44301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Are these powerful? 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6757322" y="3711773"/>
            <a:ext cx="4772898" cy="886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Is there something more powerful than these? </a:t>
            </a:r>
            <a:endParaRPr lang="en-US" sz="2750" dirty="0"/>
          </a:p>
        </p:txBody>
      </p:sp>
      <p:sp>
        <p:nvSpPr>
          <p:cNvPr id="6" name="Text 3"/>
          <p:cNvSpPr/>
          <p:nvPr/>
        </p:nvSpPr>
        <p:spPr>
          <a:xfrm>
            <a:off x="6147738" y="4952206"/>
            <a:ext cx="538248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3000"/>
              </a:lnSpc>
              <a:buNone/>
            </a:pPr>
            <a:r>
              <a:rPr lang="en-US" sz="1450" spc="-37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6 / 16</a:t>
            </a:r>
            <a:endParaRPr lang="en-US" sz="14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5848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757322" y="2019697"/>
            <a:ext cx="4772898" cy="73828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650" b="1" spc="-14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Critical Answer!</a:t>
            </a:r>
            <a:endParaRPr lang="en-US" sz="4650" dirty="0"/>
          </a:p>
        </p:txBody>
      </p:sp>
      <p:sp>
        <p:nvSpPr>
          <p:cNvPr id="4" name="Text 1"/>
          <p:cNvSpPr/>
          <p:nvPr/>
        </p:nvSpPr>
        <p:spPr>
          <a:xfrm>
            <a:off x="6757322" y="2852440"/>
            <a:ext cx="4772898" cy="13290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750" b="1" spc="-8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Are these powerful words, or is there something more powerful than these?</a:t>
            </a:r>
            <a:endParaRPr lang="en-US" sz="2750" dirty="0"/>
          </a:p>
        </p:txBody>
      </p:sp>
      <p:sp>
        <p:nvSpPr>
          <p:cNvPr id="5" name="Text 2"/>
          <p:cNvSpPr/>
          <p:nvPr/>
        </p:nvSpPr>
        <p:spPr>
          <a:xfrm>
            <a:off x="6147738" y="4535884"/>
            <a:ext cx="5382483" cy="30241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3000"/>
              </a:lnSpc>
              <a:buNone/>
            </a:pPr>
            <a:r>
              <a:rPr lang="en-US" sz="1450" spc="-37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7 / 16</a:t>
            </a:r>
            <a:endParaRPr lang="en-US" sz="14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58552"/>
            <a:ext cx="10868745" cy="701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4400" b="1" spc="-13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Hebraic Code of 5787 (</a:t>
            </a:r>
            <a:pPr rtl="1" algn="l" indent="0" marL="0">
              <a:lnSpc>
                <a:spcPct val="104000"/>
              </a:lnSpc>
              <a:buNone/>
            </a:pPr>
            <a:r>
              <a:rPr lang="he-IL" altLang="en-US" sz="4400" b="1" spc="-133" kern="0" dirty="0">
                <a:solidFill>
                  <a:srgbClr val="F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תשפ״ז</a:t>
            </a:r>
            <a:pPr algn="l" indent="0" marL="0">
              <a:lnSpc>
                <a:spcPct val="104000"/>
              </a:lnSpc>
              <a:buNone/>
            </a:pPr>
            <a:r>
              <a:rPr lang="he-IL" altLang="en-US" sz="4400" b="1" spc="-13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)</a:t>
            </a:r>
            <a:endParaRPr lang="he-IL" sz="4400" dirty="0"/>
          </a:p>
        </p:txBody>
      </p:sp>
      <p:sp>
        <p:nvSpPr>
          <p:cNvPr id="3" name="Text 1"/>
          <p:cNvSpPr/>
          <p:nvPr/>
        </p:nvSpPr>
        <p:spPr>
          <a:xfrm>
            <a:off x="661475" y="2086471"/>
            <a:ext cx="11478330" cy="35004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Breaking down the Hebrew year 5787 reveals a powerful prophetic mandate for intercessors:</a:t>
            </a:r>
            <a:endParaRPr lang="en-US" sz="1750" dirty="0"/>
          </a:p>
        </p:txBody>
      </p:sp>
      <p:sp>
        <p:nvSpPr>
          <p:cNvPr id="4" name="Shape 2"/>
          <p:cNvSpPr/>
          <p:nvPr/>
        </p:nvSpPr>
        <p:spPr>
          <a:xfrm>
            <a:off x="8049515" y="2676327"/>
            <a:ext cx="3480705" cy="2703116"/>
          </a:xfrm>
          <a:prstGeom prst="roundRect">
            <a:avLst>
              <a:gd name="adj" fmla="val 348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286642" y="2913459"/>
            <a:ext cx="3006451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200" b="1" spc="-66" kern="0" dirty="0">
                <a:solidFill>
                  <a:srgbClr val="27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ז — Zayin (7)</a:t>
            </a:r>
            <a:endParaRPr lang="he-IL" sz="2200" dirty="0"/>
          </a:p>
        </p:txBody>
      </p:sp>
      <p:sp>
        <p:nvSpPr>
          <p:cNvPr id="6" name="Text 4"/>
          <p:cNvSpPr/>
          <p:nvPr/>
        </p:nvSpPr>
        <p:spPr>
          <a:xfrm>
            <a:off x="8286642" y="3392091"/>
            <a:ext cx="3006451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b="1" u="sng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Sword / Weapon</a:t>
            </a:r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Seven represents completion, divine order, and the weapon — the sword of God's Word.</a:t>
            </a:r>
            <a:endParaRPr lang="en-US" sz="1750" dirty="0"/>
          </a:p>
        </p:txBody>
      </p:sp>
      <p:sp>
        <p:nvSpPr>
          <p:cNvPr id="7" name="Shape 5"/>
          <p:cNvSpPr/>
          <p:nvPr/>
        </p:nvSpPr>
        <p:spPr>
          <a:xfrm>
            <a:off x="4355495" y="2676327"/>
            <a:ext cx="3480804" cy="2703116"/>
          </a:xfrm>
          <a:prstGeom prst="roundRect">
            <a:avLst>
              <a:gd name="adj" fmla="val 348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92622" y="2913459"/>
            <a:ext cx="3006551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rtl="1" algn="r" indent="0" marL="0">
              <a:lnSpc>
                <a:spcPct val="104000"/>
              </a:lnSpc>
              <a:buNone/>
            </a:pPr>
            <a:r>
              <a:rPr lang="he-IL" altLang="en-US" sz="2200" b="1" spc="-66" kern="0" dirty="0">
                <a:solidFill>
                  <a:srgbClr val="27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 — Pey (80)</a:t>
            </a:r>
            <a:endParaRPr lang="he-IL" sz="2200" dirty="0"/>
          </a:p>
        </p:txBody>
      </p:sp>
      <p:sp>
        <p:nvSpPr>
          <p:cNvPr id="9" name="Text 7"/>
          <p:cNvSpPr/>
          <p:nvPr/>
        </p:nvSpPr>
        <p:spPr>
          <a:xfrm>
            <a:off x="4592622" y="3392091"/>
            <a:ext cx="3006551" cy="1750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b="1" u="sng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Mouth.</a:t>
            </a:r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This is the decade of the mouth. </a:t>
            </a:r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Heaven's will is released on Earth when God's people open their mouths in prayer.</a:t>
            </a:r>
            <a:endParaRPr lang="en-US" sz="1750" dirty="0"/>
          </a:p>
        </p:txBody>
      </p:sp>
      <p:sp>
        <p:nvSpPr>
          <p:cNvPr id="10" name="Shape 8"/>
          <p:cNvSpPr/>
          <p:nvPr/>
        </p:nvSpPr>
        <p:spPr>
          <a:xfrm>
            <a:off x="661475" y="2676327"/>
            <a:ext cx="3480804" cy="2703116"/>
          </a:xfrm>
          <a:prstGeom prst="roundRect">
            <a:avLst>
              <a:gd name="adj" fmla="val 348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98602" y="2913459"/>
            <a:ext cx="3006551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b="1" spc="-6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5787 Connection</a:t>
            </a:r>
            <a:endParaRPr lang="en-US" sz="2200" dirty="0"/>
          </a:p>
        </p:txBody>
      </p:sp>
      <p:sp>
        <p:nvSpPr>
          <p:cNvPr id="12" name="Text 10"/>
          <p:cNvSpPr/>
          <p:nvPr/>
        </p:nvSpPr>
        <p:spPr>
          <a:xfrm>
            <a:off x="898602" y="3392091"/>
            <a:ext cx="3006551" cy="175021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b="1" u="sng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Matthew 6:10</a:t>
            </a:r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</a:t>
            </a:r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is the act of u</a:t>
            </a:r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nsheathing the Sword (Zayin) using the Mouth (Pey) to establish Heaven's completed order on Earth.</a:t>
            </a:r>
            <a:endParaRPr lang="en-US" sz="1750" dirty="0"/>
          </a:p>
        </p:txBody>
      </p:sp>
      <p:sp>
        <p:nvSpPr>
          <p:cNvPr id="13" name="Text 11"/>
          <p:cNvSpPr/>
          <p:nvPr/>
        </p:nvSpPr>
        <p:spPr>
          <a:xfrm>
            <a:off x="51890" y="5619254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0000"/>
              </a:lnSpc>
              <a:buNone/>
            </a:pPr>
            <a:r>
              <a:rPr lang="en-US" sz="1400" spc="-35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8 / 16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759123"/>
            <a:ext cx="6296860" cy="1107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450" b="1" spc="-10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Word of God: The Ultimate </a:t>
            </a:r>
            <a:pPr algn="l" indent="0" marL="0">
              <a:lnSpc>
                <a:spcPct val="104000"/>
              </a:lnSpc>
              <a:buNone/>
            </a:pPr>
            <a:r>
              <a:rPr lang="en-US" sz="3450" b="1" spc="-105" kern="0" dirty="0">
                <a:solidFill>
                  <a:srgbClr val="F444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Zayin</a:t>
            </a:r>
            <a:endParaRPr lang="en-US" sz="3450" dirty="0"/>
          </a:p>
        </p:txBody>
      </p:sp>
      <p:sp>
        <p:nvSpPr>
          <p:cNvPr id="4" name="Text 1"/>
          <p:cNvSpPr/>
          <p:nvPr/>
        </p:nvSpPr>
        <p:spPr>
          <a:xfrm>
            <a:off x="5233360" y="2065933"/>
            <a:ext cx="6296860" cy="7441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35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Ephesians 6:17,</a:t>
            </a:r>
            <a:pPr algn="l" indent="0" marL="0">
              <a:lnSpc>
                <a:spcPct val="117000"/>
              </a:lnSpc>
              <a:buNone/>
            </a:pPr>
            <a:r>
              <a:rPr lang="en-US" sz="135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the 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"Sword of the Spirit"</a:t>
            </a:r>
            <a:pPr algn="l" indent="0" marL="0">
              <a:lnSpc>
                <a:spcPct val="117000"/>
              </a:lnSpc>
              <a:buNone/>
            </a:pPr>
            <a:r>
              <a:rPr lang="en-US" sz="135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uses the Greek word 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Rhema</a:t>
            </a:r>
            <a:pPr algn="l" indent="0" marL="0">
              <a:lnSpc>
                <a:spcPct val="117000"/>
              </a:lnSpc>
              <a:buNone/>
            </a:pPr>
            <a:r>
              <a:rPr lang="en-US" sz="135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specifically meaning the 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i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spoken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word</a:t>
            </a:r>
            <a:pPr algn="l" indent="0" marL="0">
              <a:lnSpc>
                <a:spcPct val="117000"/>
              </a:lnSpc>
              <a:buNone/>
            </a:pPr>
            <a:r>
              <a:rPr lang="en-US" sz="135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</a:t>
            </a:r>
            <a:pPr algn="l" indent="0" marL="0">
              <a:lnSpc>
                <a:spcPct val="117000"/>
              </a:lnSpc>
              <a:buNone/>
            </a:pPr>
            <a:r>
              <a:rPr lang="en-US" sz="1350" b="1" u="sng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 sword sitting in a sheath does not win a battle.</a:t>
            </a:r>
            <a:endParaRPr lang="en-US" sz="1350" dirty="0"/>
          </a:p>
        </p:txBody>
      </p:sp>
      <p:sp>
        <p:nvSpPr>
          <p:cNvPr id="5" name="Text 2"/>
          <p:cNvSpPr/>
          <p:nvPr/>
        </p:nvSpPr>
        <p:spPr>
          <a:xfrm>
            <a:off x="5233360" y="2959497"/>
            <a:ext cx="6296860" cy="27914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7000"/>
              </a:lnSpc>
              <a:buNone/>
            </a:pPr>
            <a:r>
              <a:rPr lang="en-US" sz="17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Prayer warriors cannot rely on human emotions, opinionated prayers, or anxious begging. They must </a:t>
            </a:r>
            <a:pPr algn="l" indent="0" marL="0">
              <a:lnSpc>
                <a:spcPct val="117000"/>
              </a:lnSpc>
              <a:buNone/>
            </a:pPr>
            <a:r>
              <a:rPr lang="en-US" sz="1700" b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speak the written and revealed Word of God back to Him</a:t>
            </a:r>
            <a:pPr algn="l" indent="0" marL="0">
              <a:lnSpc>
                <a:spcPct val="117000"/>
              </a:lnSpc>
              <a:buNone/>
            </a:pPr>
            <a:r>
              <a:rPr lang="en-US" sz="1700" spc="-28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(Isaiah 55:11). </a:t>
            </a:r>
            <a:pPr algn="l" indent="0" marL="0">
              <a:lnSpc>
                <a:spcPct val="117000"/>
              </a:lnSpc>
              <a:buNone/>
            </a:pPr>
            <a:r>
              <a:rPr lang="en-US" sz="1700" b="1" spc="-28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When an intercessor prays scripture, they are swinging a divine weapon that cuts through spiritual resistance.     </a:t>
            </a:r>
            <a:pPr algn="l" indent="0" marL="0">
              <a:lnSpc>
                <a:spcPct val="117000"/>
              </a:lnSpc>
              <a:buNone/>
            </a:pPr>
            <a:r>
              <a:rPr lang="en-US" sz="1700" b="1" spc="-28" kern="0" dirty="0">
                <a:solidFill>
                  <a:srgbClr val="F444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[Isaiah 55:11 - So shall my word be that goeth forth out of my mouth: it shall not return unto me void, but it shall accomplish that which I please, and it shall prosper in the thing whereto I sent it.]</a:t>
            </a:r>
            <a:endParaRPr lang="en-US" sz="1700" dirty="0"/>
          </a:p>
        </p:txBody>
      </p:sp>
      <p:sp>
        <p:nvSpPr>
          <p:cNvPr id="6" name="Text 3"/>
          <p:cNvSpPr/>
          <p:nvPr/>
        </p:nvSpPr>
        <p:spPr>
          <a:xfrm>
            <a:off x="4623776" y="5900341"/>
            <a:ext cx="6906444" cy="1984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7000"/>
              </a:lnSpc>
              <a:buNone/>
            </a:pPr>
            <a:r>
              <a:rPr lang="en-US" sz="1100" spc="-28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9 / 16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707330"/>
            <a:ext cx="10868745" cy="6903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4300" b="1" spc="-13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Refined Word: </a:t>
            </a:r>
            <a:pPr rtl="1" algn="l" indent="0" marL="0">
              <a:lnSpc>
                <a:spcPct val="104000"/>
              </a:lnSpc>
              <a:buNone/>
            </a:pPr>
            <a:r>
              <a:rPr lang="he-IL" altLang="en-US" sz="4300" b="1" spc="-130" kern="0" dirty="0">
                <a:solidFill>
                  <a:srgbClr val="F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פַּז</a:t>
            </a:r>
            <a:pPr algn="l" indent="0" marL="0">
              <a:lnSpc>
                <a:spcPct val="104000"/>
              </a:lnSpc>
              <a:buNone/>
            </a:pPr>
            <a:r>
              <a:rPr lang="he-IL" altLang="en-US" sz="4300" b="1" spc="-130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(Paz — Pure Gold)</a:t>
            </a:r>
            <a:endParaRPr lang="he-IL" sz="4300" dirty="0"/>
          </a:p>
        </p:txBody>
      </p:sp>
      <p:sp>
        <p:nvSpPr>
          <p:cNvPr id="3" name="Shape 1"/>
          <p:cNvSpPr/>
          <p:nvPr/>
        </p:nvSpPr>
        <p:spPr>
          <a:xfrm>
            <a:off x="502431" y="1707555"/>
            <a:ext cx="5482989" cy="3937099"/>
          </a:xfrm>
          <a:prstGeom prst="roundRect">
            <a:avLst>
              <a:gd name="adj" fmla="val 4041"/>
            </a:avLst>
          </a:prstGeom>
          <a:solidFill>
            <a:srgbClr val="F44444"/>
          </a:solidFill>
          <a:ln/>
        </p:spPr>
      </p:sp>
      <p:sp>
        <p:nvSpPr>
          <p:cNvPr id="4" name="Text 2"/>
          <p:cNvSpPr/>
          <p:nvPr/>
        </p:nvSpPr>
        <p:spPr>
          <a:xfrm>
            <a:off x="723287" y="1914128"/>
            <a:ext cx="5041278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b="1" spc="-65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Gematria 87</a:t>
            </a:r>
            <a:endParaRPr lang="en-US" sz="2150" dirty="0"/>
          </a:p>
        </p:txBody>
      </p:sp>
      <p:sp>
        <p:nvSpPr>
          <p:cNvPr id="5" name="Text 3"/>
          <p:cNvSpPr/>
          <p:nvPr/>
        </p:nvSpPr>
        <p:spPr>
          <a:xfrm>
            <a:off x="723287" y="2465983"/>
            <a:ext cx="5041278" cy="12826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he-IL" altLang="en-US" sz="2150" spc="-35" kern="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Pey + Zayin (פַּז) spells Paz — meaning fine, pure gold. This is the numerical signature of the year's ending unit.</a:t>
            </a:r>
            <a:endParaRPr lang="he-IL" sz="2150" dirty="0"/>
          </a:p>
        </p:txBody>
      </p:sp>
      <p:sp>
        <p:nvSpPr>
          <p:cNvPr id="6" name="Text 4"/>
          <p:cNvSpPr/>
          <p:nvPr/>
        </p:nvSpPr>
        <p:spPr>
          <a:xfrm>
            <a:off x="6371669" y="1914128"/>
            <a:ext cx="5164901" cy="34528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150" b="1" spc="-65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Psalm 19:10</a:t>
            </a:r>
            <a:endParaRPr lang="en-US" sz="2150" dirty="0"/>
          </a:p>
        </p:txBody>
      </p:sp>
      <p:sp>
        <p:nvSpPr>
          <p:cNvPr id="7" name="Text 5"/>
          <p:cNvSpPr/>
          <p:nvPr/>
        </p:nvSpPr>
        <p:spPr>
          <a:xfrm>
            <a:off x="6371669" y="2465983"/>
            <a:ext cx="5164901" cy="299273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9000"/>
              </a:lnSpc>
              <a:buNone/>
            </a:pPr>
            <a:r>
              <a:rPr lang="en-US" sz="21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God's Word and judgments are described as "more precious than gold, than much pure gold (paz)." Effective intercession drops human agendas and prays the </a:t>
            </a:r>
            <a:pPr algn="l" indent="0" marL="0">
              <a:lnSpc>
                <a:spcPct val="129000"/>
              </a:lnSpc>
              <a:buNone/>
            </a:pPr>
            <a:r>
              <a:rPr lang="en-US" sz="2150" b="1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pure, refined Word of God</a:t>
            </a:r>
            <a:pPr algn="l" indent="0" marL="0">
              <a:lnSpc>
                <a:spcPct val="129000"/>
              </a:lnSpc>
              <a:buNone/>
            </a:pPr>
            <a:r>
              <a:rPr lang="en-US" sz="21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Pure prayer produces Heaven's results on Earth.</a:t>
            </a:r>
            <a:endParaRPr lang="en-US" sz="2150" dirty="0"/>
          </a:p>
        </p:txBody>
      </p:sp>
      <p:sp>
        <p:nvSpPr>
          <p:cNvPr id="8" name="Text 6"/>
          <p:cNvSpPr/>
          <p:nvPr/>
        </p:nvSpPr>
        <p:spPr>
          <a:xfrm>
            <a:off x="51890" y="5877024"/>
            <a:ext cx="11478330" cy="27364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29000"/>
              </a:lnSpc>
              <a:buNone/>
            </a:pPr>
            <a:r>
              <a:rPr lang="en-US" sz="1350" spc="-35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10 / 16</a:t>
            </a:r>
            <a:endParaRPr lang="en-US" sz="13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3771" y="0"/>
            <a:ext cx="3047924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38002"/>
            <a:ext cx="7820822" cy="4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he-IL" altLang="en-US" sz="3000" b="1" spc="-9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Refined Word: </a:t>
            </a:r>
            <a:pPr rtl="1" algn="l" indent="0" marL="0">
              <a:lnSpc>
                <a:spcPct val="104000"/>
              </a:lnSpc>
              <a:buNone/>
            </a:pPr>
            <a:r>
              <a:rPr lang="he-IL" altLang="en-US" sz="3000" b="1" spc="-91" kern="0" dirty="0">
                <a:solidFill>
                  <a:srgbClr val="F4444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פַּז</a:t>
            </a:r>
            <a:pPr algn="l" indent="0" marL="0">
              <a:lnSpc>
                <a:spcPct val="104000"/>
              </a:lnSpc>
              <a:buNone/>
            </a:pPr>
            <a:r>
              <a:rPr lang="he-IL" altLang="en-US" sz="3000" b="1" spc="-9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(Paz — Pure Gold)</a:t>
            </a:r>
            <a:endParaRPr lang="he-IL" sz="3000" dirty="0"/>
          </a:p>
        </p:txBody>
      </p:sp>
      <p:sp>
        <p:nvSpPr>
          <p:cNvPr id="4" name="Text 1"/>
          <p:cNvSpPr/>
          <p:nvPr/>
        </p:nvSpPr>
        <p:spPr>
          <a:xfrm>
            <a:off x="661475" y="1467644"/>
            <a:ext cx="7820822" cy="76656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he-IL" alt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The Hebrew word </a:t>
            </a:r>
            <a:pPr algn="l" indent="0" marL="0">
              <a:lnSpc>
                <a:spcPct val="110000"/>
              </a:lnSpc>
              <a:buNone/>
            </a:pPr>
            <a:r>
              <a:rPr lang="he-IL" altLang="en-US" sz="1500" spc="-24" kern="0" dirty="0">
                <a:solidFill>
                  <a:srgbClr val="272525"/>
                </a:solidFill>
                <a:highlight>
                  <a:srgbClr val="F2F2F2"/>
                </a:highlight>
                <a:latin typeface="Consolas" pitchFamily="34" charset="0"/>
                <a:ea typeface="Consolas" pitchFamily="34" charset="-122"/>
                <a:cs typeface="Consolas" pitchFamily="34" charset="-120"/>
              </a:rPr>
              <a:t>Paz</a:t>
            </a:r>
            <a:pPr rtl="1" algn="l" indent="0" marL="0">
              <a:lnSpc>
                <a:spcPct val="110000"/>
              </a:lnSpc>
              <a:buNone/>
            </a:pPr>
            <a:r>
              <a:rPr lang="he-IL" altLang="en-US" sz="1500" spc="-24" kern="0" dirty="0">
                <a:solidFill>
                  <a:srgbClr val="27252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(פַּז) signifies </a:t>
            </a:r>
            <a:pPr algn="l" indent="0" marL="0">
              <a:lnSpc>
                <a:spcPct val="110000"/>
              </a:lnSpc>
              <a:buNone/>
            </a:pPr>
            <a:r>
              <a:rPr lang="he-IL" altLang="en-US" sz="1500" b="1" spc="-2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pure, refined gold</a:t>
            </a:r>
            <a:pPr algn="l" indent="0" marL="0">
              <a:lnSpc>
                <a:spcPct val="110000"/>
              </a:lnSpc>
              <a:buNone/>
            </a:pPr>
            <a:r>
              <a:rPr lang="he-IL" alt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– gold purified through intense heat, revealing its ultimate value and brilliance. This metaphor illustrates the inherent power and precision of God's Word in intercession.</a:t>
            </a:r>
            <a:endParaRPr lang="he-IL" sz="1500" dirty="0"/>
          </a:p>
        </p:txBody>
      </p:sp>
      <p:sp>
        <p:nvSpPr>
          <p:cNvPr id="5" name="Text 2"/>
          <p:cNvSpPr/>
          <p:nvPr/>
        </p:nvSpPr>
        <p:spPr>
          <a:xfrm>
            <a:off x="891756" y="2458641"/>
            <a:ext cx="7590541" cy="760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"For the word of God is living and effective and </a:t>
            </a:r>
            <a:pPr algn="l" indent="0" marL="0">
              <a:lnSpc>
                <a:spcPct val="110000"/>
              </a:lnSpc>
              <a:buNone/>
            </a:pPr>
            <a:r>
              <a:rPr lang="en-US" sz="1500" b="1" spc="-2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sharper than any double-edged sword, </a:t>
            </a:r>
            <a:pPr algn="l" indent="0" marL="0">
              <a:lnSpc>
                <a:spcPct val="110000"/>
              </a:lnSpc>
              <a:buNone/>
            </a:pPr>
            <a:r>
              <a:rPr 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penetrating as far as the separation of soul and spirit, joints and marrow. It is able to judge the thoughts and intentions of the heart." — Hebrews 4:12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661475" y="2346424"/>
            <a:ext cx="19050" cy="984647"/>
          </a:xfrm>
          <a:prstGeom prst="roundRect">
            <a:avLst>
              <a:gd name="adj" fmla="val 49999"/>
            </a:avLst>
          </a:prstGeom>
          <a:solidFill>
            <a:srgbClr val="4950BC"/>
          </a:solidFill>
          <a:ln/>
        </p:spPr>
      </p:sp>
      <p:sp>
        <p:nvSpPr>
          <p:cNvPr id="7" name="Text 4"/>
          <p:cNvSpPr/>
          <p:nvPr/>
        </p:nvSpPr>
        <p:spPr>
          <a:xfrm>
            <a:off x="661475" y="3443288"/>
            <a:ext cx="7820822" cy="1267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buNone/>
            </a:pPr>
            <a:r>
              <a:rPr 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Just as pure gold is free from dross, the Word of God is unblemished truth, operating with absolute authority. This scripture confirms that the Word is not a dull instrument, but a </a:t>
            </a:r>
            <a:pPr algn="l" indent="0" marL="0">
              <a:lnSpc>
                <a:spcPct val="110000"/>
              </a:lnSpc>
              <a:buNone/>
            </a:pPr>
            <a:r>
              <a:rPr lang="en-US" sz="1500" b="1" spc="-2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finely honed, living weapon</a:t>
            </a:r>
            <a:pPr algn="l" indent="0" marL="0">
              <a:lnSpc>
                <a:spcPct val="110000"/>
              </a:lnSpc>
              <a:buNone/>
            </a:pPr>
            <a:r>
              <a:rPr 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capable of deep penetration and discernment. It cuts through deception, exposes hidden motives, and brings divine truth to light, making it the </a:t>
            </a:r>
            <a:pPr algn="l" indent="0" marL="0">
              <a:lnSpc>
                <a:spcPct val="110000"/>
              </a:lnSpc>
              <a:buNone/>
            </a:pPr>
            <a:r>
              <a:rPr lang="en-US" sz="1500" b="1" spc="-24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ultimate instrument for enforcing Heaven's will</a:t>
            </a:r>
            <a:pPr algn="l" indent="0" marL="0">
              <a:lnSpc>
                <a:spcPct val="110000"/>
              </a:lnSpc>
              <a:buNone/>
            </a:pPr>
            <a:r>
              <a:rPr lang="en-US" sz="1500" spc="-24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661475" y="4822527"/>
            <a:ext cx="7820822" cy="923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0000"/>
              </a:lnSpc>
              <a:spcAft>
                <a:spcPts val="850"/>
              </a:spcAft>
              <a:buNone/>
            </a:pPr>
            <a:r>
              <a:rPr lang="en-US" sz="1200" b="1" spc="-2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[Hebrews 4:11 - Let us then make every effort to enter that rest, so that no one will fall into the same pattern of disobedience.]</a:t>
            </a:r>
            <a:endParaRPr lang="en-US" sz="1200" dirty="0"/>
          </a:p>
          <a:p>
            <a:pPr algn="l" indent="0" marL="0">
              <a:lnSpc>
                <a:spcPct val="110000"/>
              </a:lnSpc>
              <a:buNone/>
            </a:pPr>
            <a:r>
              <a:rPr lang="en-US" sz="1200" b="1" spc="-24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[Hebrews 4:13 - No creature is hidden from him, but all things are naked and exposed to the eyes of him to whom we must give an account.]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51890" y="5857776"/>
            <a:ext cx="8430406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950" spc="-24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11 / 16</a:t>
            </a:r>
            <a:endParaRPr lang="en-US" sz="9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855266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Enforcing Kingdom Order: The Value of </a:t>
            </a:r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444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7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661475" y="2062361"/>
            <a:ext cx="6296860" cy="84355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number 7 (Zayin)</a:t>
            </a:r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represents </a:t>
            </a:r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God's rest and completed work</a:t>
            </a:r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. When Jesus taught us to pray </a:t>
            </a:r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"Thy Kingdom come," He was pointing to a Kingdom already complete in Heaven.</a:t>
            </a:r>
            <a:endParaRPr lang="en-US" sz="1600" dirty="0"/>
          </a:p>
        </p:txBody>
      </p:sp>
      <p:pic>
        <p:nvPicPr>
          <p:cNvPr id="5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61475" y="3036094"/>
            <a:ext cx="6296860" cy="977801"/>
          </a:xfrm>
          <a:prstGeom prst="rect">
            <a:avLst/>
          </a:prstGeom>
        </p:spPr>
      </p:pic>
      <p:sp>
        <p:nvSpPr>
          <p:cNvPr id="6" name="Text 2"/>
          <p:cNvSpPr/>
          <p:nvPr/>
        </p:nvSpPr>
        <p:spPr>
          <a:xfrm>
            <a:off x="922017" y="3220442"/>
            <a:ext cx="585197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b="1" spc="-49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Fight From Victory, Not For It</a:t>
            </a:r>
            <a:endParaRPr lang="en-US" sz="1600" dirty="0"/>
          </a:p>
        </p:txBody>
      </p:sp>
      <p:sp>
        <p:nvSpPr>
          <p:cNvPr id="7" name="Text 3"/>
          <p:cNvSpPr/>
          <p:nvPr/>
        </p:nvSpPr>
        <p:spPr>
          <a:xfrm>
            <a:off x="922017" y="3548360"/>
            <a:ext cx="5851974" cy="28118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Intercessors do not fight for victory — they fight </a:t>
            </a:r>
            <a:pPr algn="l" indent="0" marL="0">
              <a:lnSpc>
                <a:spcPct val="113000"/>
              </a:lnSpc>
              <a:buNone/>
            </a:pPr>
            <a:r>
              <a:rPr lang="en-US" sz="1600" i="1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from</a:t>
            </a:r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victory.</a:t>
            </a:r>
            <a:endParaRPr lang="en-US" sz="16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61475" y="4129584"/>
            <a:ext cx="6296860" cy="1562894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922017" y="4313932"/>
            <a:ext cx="5851974" cy="11941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3000"/>
              </a:lnSpc>
              <a:spcAft>
                <a:spcPts val="500"/>
              </a:spcAft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Already Settled in Heaven</a:t>
            </a:r>
            <a:endParaRPr lang="en-US" sz="16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Praying the Word allows supplicants to stand in spiritual rest (Zayin), knowing God's Word is already settled in Heaven (Psalm 119:89).</a:t>
            </a:r>
            <a:endParaRPr lang="en-US" sz="1600" dirty="0"/>
          </a:p>
        </p:txBody>
      </p:sp>
      <p:sp>
        <p:nvSpPr>
          <p:cNvPr id="10" name="Text 5"/>
          <p:cNvSpPr/>
          <p:nvPr/>
        </p:nvSpPr>
        <p:spPr>
          <a:xfrm>
            <a:off x="51890" y="5822652"/>
            <a:ext cx="6906444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3000"/>
              </a:lnSpc>
              <a:buNone/>
            </a:pPr>
            <a:r>
              <a:rPr lang="en-US" sz="1000" spc="-26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12 / 16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671413"/>
            <a:ext cx="10868745" cy="132893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150" b="1" spc="-126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Three Operational Principles for Prayer Groups</a:t>
            </a:r>
            <a:endParaRPr lang="en-US" sz="4150" dirty="0"/>
          </a:p>
        </p:txBody>
      </p:sp>
      <p:sp>
        <p:nvSpPr>
          <p:cNvPr id="3" name="Text 1"/>
          <p:cNvSpPr/>
          <p:nvPr/>
        </p:nvSpPr>
        <p:spPr>
          <a:xfrm>
            <a:off x="661475" y="2383036"/>
            <a:ext cx="11478330" cy="32315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b="1" spc="-3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When leading prayer warriors through this season, emphasize these three mandates:</a:t>
            </a:r>
            <a:endParaRPr lang="en-US" sz="1650" dirty="0"/>
          </a:p>
        </p:txBody>
      </p:sp>
      <p:sp>
        <p:nvSpPr>
          <p:cNvPr id="4" name="Shape 2"/>
          <p:cNvSpPr/>
          <p:nvPr/>
        </p:nvSpPr>
        <p:spPr>
          <a:xfrm>
            <a:off x="661475" y="2921496"/>
            <a:ext cx="478421" cy="47843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41245" y="2961382"/>
            <a:ext cx="318881" cy="3986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spc="-7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1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1331185" y="2994521"/>
            <a:ext cx="2793732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b="1" spc="-6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Shift from Petitioning to Decreeing</a:t>
            </a:r>
            <a:endParaRPr lang="en-US" sz="2050" dirty="0"/>
          </a:p>
        </p:txBody>
      </p:sp>
      <p:sp>
        <p:nvSpPr>
          <p:cNvPr id="7" name="Text 5"/>
          <p:cNvSpPr/>
          <p:nvPr/>
        </p:nvSpPr>
        <p:spPr>
          <a:xfrm>
            <a:off x="1331185" y="3773686"/>
            <a:ext cx="2793732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Move from telling God how big the problem is to telling the problem how big God's Word is. Use the mouth (Pey) to speak the Word (Zayin).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4364127" y="2921496"/>
            <a:ext cx="478421" cy="47843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4443897" y="2961382"/>
            <a:ext cx="318881" cy="3986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spc="-7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2</a:t>
            </a:r>
            <a:endParaRPr lang="en-US" sz="2500" dirty="0"/>
          </a:p>
        </p:txBody>
      </p:sp>
      <p:sp>
        <p:nvSpPr>
          <p:cNvPr id="10" name="Text 8"/>
          <p:cNvSpPr/>
          <p:nvPr/>
        </p:nvSpPr>
        <p:spPr>
          <a:xfrm>
            <a:off x="5033837" y="2994521"/>
            <a:ext cx="2793732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b="1" spc="-6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Anchor Every Prayer in Scripture</a:t>
            </a:r>
            <a:endParaRPr lang="en-US" sz="2050" dirty="0"/>
          </a:p>
        </p:txBody>
      </p:sp>
      <p:sp>
        <p:nvSpPr>
          <p:cNvPr id="11" name="Text 9"/>
          <p:cNvSpPr/>
          <p:nvPr/>
        </p:nvSpPr>
        <p:spPr>
          <a:xfrm>
            <a:off x="5033837" y="3773686"/>
            <a:ext cx="2793732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Before praying over a situation, ask: "What scripture promises Heaven's design for this?" Then pray that exact verse over the circumstance.</a:t>
            </a:r>
            <a:endParaRPr lang="en-US" sz="1650" dirty="0"/>
          </a:p>
        </p:txBody>
      </p:sp>
      <p:sp>
        <p:nvSpPr>
          <p:cNvPr id="12" name="Shape 10"/>
          <p:cNvSpPr/>
          <p:nvPr/>
        </p:nvSpPr>
        <p:spPr>
          <a:xfrm>
            <a:off x="8066779" y="2921496"/>
            <a:ext cx="478421" cy="478433"/>
          </a:xfrm>
          <a:prstGeom prst="roundRect">
            <a:avLst>
              <a:gd name="adj" fmla="val 18668"/>
            </a:avLst>
          </a:prstGeom>
          <a:solidFill>
            <a:srgbClr val="DADBF1"/>
          </a:solidFill>
          <a:ln w="12700">
            <a:solidFill>
              <a:srgbClr val="C0C1D7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8146549" y="2961382"/>
            <a:ext cx="318881" cy="398661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spc="-7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3</a:t>
            </a:r>
            <a:endParaRPr lang="en-US" sz="2500" dirty="0"/>
          </a:p>
        </p:txBody>
      </p:sp>
      <p:sp>
        <p:nvSpPr>
          <p:cNvPr id="14" name="Text 12"/>
          <p:cNvSpPr/>
          <p:nvPr/>
        </p:nvSpPr>
        <p:spPr>
          <a:xfrm>
            <a:off x="8736488" y="2994521"/>
            <a:ext cx="2793732" cy="66436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050" b="1" spc="-63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Stand as the Earthly Echo of Heaven</a:t>
            </a:r>
            <a:endParaRPr lang="en-US" sz="2050" dirty="0"/>
          </a:p>
        </p:txBody>
      </p:sp>
      <p:sp>
        <p:nvSpPr>
          <p:cNvPr id="15" name="Text 13"/>
          <p:cNvSpPr/>
          <p:nvPr/>
        </p:nvSpPr>
        <p:spPr>
          <a:xfrm>
            <a:off x="8736488" y="3773686"/>
            <a:ext cx="2793732" cy="19389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7000"/>
              </a:lnSpc>
              <a:buNone/>
            </a:pPr>
            <a:r>
              <a:rPr lang="en-US" sz="1650" spc="-33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Heaven holds the authority, but Earth provides the venue. Intercessors become the earthly echo of Heaven's decree through Matthew 6:10.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51890" y="5927923"/>
            <a:ext cx="11478330" cy="25856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27000"/>
              </a:lnSpc>
              <a:buNone/>
            </a:pPr>
            <a:r>
              <a:rPr lang="en-US" sz="1300" spc="-33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13 / 16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22933"/>
            <a:ext cx="10868745" cy="4799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000" b="1" spc="-91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Key Principles for Intercessors</a:t>
            </a:r>
            <a:endParaRPr lang="en-US" sz="3000" dirty="0"/>
          </a:p>
        </p:txBody>
      </p:sp>
      <p:graphicFrame>
        <p:nvGraphicFramePr>
          <p:cNvPr id="1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661475" y="1602482"/>
          <a:ext cx="9143771" cy="914400"/>
        </p:xfrm>
        <a:graphic>
          <a:graphicData uri="http://schemas.openxmlformats.org/drawingml/2006/table">
            <a:tbl>
              <a:tblPr/>
              <a:tblGrid>
                <a:gridCol w="1731391"/>
                <a:gridCol w="1731391"/>
                <a:gridCol w="3383440"/>
                <a:gridCol w="4022523"/>
              </a:tblGrid>
              <a:tr h="338228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spc="-24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Principle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23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spc="-24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Biblical Anchor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23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b="1" spc="-24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Operational Application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231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200" spc="-24" kern="0" dirty="0">
                          <a:solidFill>
                            <a:srgbClr val="FFFFFF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Reference</a:t>
                      </a:r>
                      <a:endParaRPr lang="en-US" sz="12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09123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91231"/>
                    </a:solidFill>
                  </a:tcPr>
                </a:tc>
              </a:tr>
              <a:tr h="898899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ReferenceThe Word is the Sword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Ephesians 6:17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The Holy Spirit's primary offensive weapon is the rhema — the Word spoken through your mouth.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Ephesians 6:17 (CSB) - 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Take the helmet of salvation 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and the sword of the Spirit—which is the word of God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.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59094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Declarations Pre-date Manifestation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Romans 4:17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Speak God's written decree over a situation before the physical circumstances align.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Romans 4:17 (KJV) - 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(As it is written, I have made thee a father of many nations,) 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before him whom he believed, even God, who quickeneth the dead, and calleth those things which be not as though they were.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49123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Faith Comes by Hearing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Romans 10:17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Speaking the Word aloud strengthens the faith of the one praying while enforcing God's authority in the spiritual realm.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Romans 10:17  (CSB)-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 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So faith comes from what is heard,</a:t>
                      </a:r>
                      <a:pPr algn="l" indent="0" marL="0">
                        <a:buNone/>
                      </a:pPr>
                      <a:r>
                        <a:rPr lang="en-US" sz="1500" b="1" spc="-24" kern="0" dirty="0">
                          <a:solidFill>
                            <a:srgbClr val="272525"/>
                          </a:solidFill>
                          <a:latin typeface="Inter" pitchFamily="34" charset="0"/>
                          <a:ea typeface="Inter" pitchFamily="34" charset="-122"/>
                          <a:cs typeface="Inter" pitchFamily="34" charset="-120"/>
                        </a:rPr>
                        <a:t> and what is heard comes through the message about Christ. </a:t>
                      </a:r>
                      <a:endParaRPr lang="en-US" sz="1500" dirty="0">
                        <a:latin typeface="Inter" charset="0"/>
                        <a:ea typeface="Inter" charset="0"/>
                        <a:cs typeface="Inter" charset="0"/>
                      </a:endParaRPr>
                    </a:p>
                  </a:txBody>
                  <a:tcPr marL="153577" marR="153577" marT="6350" marB="635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C1D7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51890" y="5772845"/>
            <a:ext cx="11478330" cy="16212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0000"/>
              </a:lnSpc>
              <a:buNone/>
            </a:pPr>
            <a:r>
              <a:rPr lang="en-US" sz="950" spc="-24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14 / 16</a:t>
            </a:r>
            <a:endParaRPr lang="en-US" sz="9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812304"/>
            <a:ext cx="10868745" cy="70147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00" b="1" spc="-133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Praying the Word: A Tactical Summary</a:t>
            </a:r>
            <a:endParaRPr lang="en-US" sz="44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40223"/>
            <a:ext cx="1440025" cy="1440061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3646785"/>
            <a:ext cx="3445186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b="1" spc="-6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Speak, Don't Beg</a:t>
            </a:r>
            <a:endParaRPr lang="en-US" sz="2200" dirty="0"/>
          </a:p>
        </p:txBody>
      </p:sp>
      <p:sp>
        <p:nvSpPr>
          <p:cNvPr id="5" name="Text 2"/>
          <p:cNvSpPr/>
          <p:nvPr/>
        </p:nvSpPr>
        <p:spPr>
          <a:xfrm>
            <a:off x="661475" y="4125416"/>
            <a:ext cx="3445186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b="1" spc="-35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Rhema prayer is declarative. </a:t>
            </a:r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Open your mouth and release Heaven's established Word over every situation.</a:t>
            </a:r>
            <a:endParaRPr lang="en-US" sz="1750" dirty="0"/>
          </a:p>
        </p:txBody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73155" y="1940223"/>
            <a:ext cx="1440124" cy="1440160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4373155" y="3646884"/>
            <a:ext cx="3445285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b="1" spc="-6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Pray Pure Scripture</a:t>
            </a:r>
            <a:endParaRPr lang="en-US" sz="2200" dirty="0"/>
          </a:p>
        </p:txBody>
      </p:sp>
      <p:sp>
        <p:nvSpPr>
          <p:cNvPr id="8" name="Text 4"/>
          <p:cNvSpPr/>
          <p:nvPr/>
        </p:nvSpPr>
        <p:spPr>
          <a:xfrm>
            <a:off x="4373155" y="4125516"/>
            <a:ext cx="3445285" cy="14001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u="sng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Drop human agendas.</a:t>
            </a:r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Paz-level intercession is refined, unadulterated prayer rooted in God's written Word.</a:t>
            </a:r>
            <a:endParaRPr lang="en-US" sz="175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84935" y="1940223"/>
            <a:ext cx="1440025" cy="1440061"/>
          </a:xfrm>
          <a:prstGeom prst="rect">
            <a:avLst/>
          </a:prstGeom>
        </p:spPr>
      </p:pic>
      <p:sp>
        <p:nvSpPr>
          <p:cNvPr id="10" name="Text 5"/>
          <p:cNvSpPr/>
          <p:nvPr/>
        </p:nvSpPr>
        <p:spPr>
          <a:xfrm>
            <a:off x="8084935" y="3646785"/>
            <a:ext cx="3445186" cy="35073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200" b="1" spc="-6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Rest in Completed Victory</a:t>
            </a:r>
            <a:endParaRPr lang="en-US" sz="2200" dirty="0"/>
          </a:p>
        </p:txBody>
      </p:sp>
      <p:sp>
        <p:nvSpPr>
          <p:cNvPr id="11" name="Text 6"/>
          <p:cNvSpPr/>
          <p:nvPr/>
        </p:nvSpPr>
        <p:spPr>
          <a:xfrm>
            <a:off x="8084935" y="4125416"/>
            <a:ext cx="3445186" cy="105013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0000"/>
              </a:lnSpc>
              <a:buNone/>
            </a:pPr>
            <a:r>
              <a:rPr lang="en-US" sz="1750" spc="-35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Stand in Zayin — the rest of one who knows the battle is already won in Heaven (Psalm 119:89).</a:t>
            </a:r>
            <a:endParaRPr lang="en-US" sz="1750" dirty="0"/>
          </a:p>
        </p:txBody>
      </p:sp>
      <p:sp>
        <p:nvSpPr>
          <p:cNvPr id="12" name="Text 7"/>
          <p:cNvSpPr/>
          <p:nvPr/>
        </p:nvSpPr>
        <p:spPr>
          <a:xfrm>
            <a:off x="51890" y="5765502"/>
            <a:ext cx="11478330" cy="2800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30000"/>
              </a:lnSpc>
              <a:buNone/>
            </a:pPr>
            <a:r>
              <a:rPr lang="en-US" sz="1400" spc="-35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15 / 16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970657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Call to </a:t>
            </a:r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F44444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5787</a:t>
            </a:r>
            <a:pPr algn="l" indent="0" marL="0">
              <a:lnSpc>
                <a:spcPct val="104000"/>
              </a:lnSpc>
              <a:buNone/>
            </a:pPr>
            <a:r>
              <a:rPr lang="en-US" sz="3250" b="1" spc="-98" kern="0" dirty="0">
                <a:solidFill>
                  <a:srgbClr val="000000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 Intercession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909516" y="1791196"/>
            <a:ext cx="6048819" cy="56237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"Thy kingdom come, Thy will be done on earth as it is in heaven." — Matthew 6:10</a:t>
            </a:r>
            <a:endParaRPr lang="en-US" sz="1600" dirty="0"/>
          </a:p>
        </p:txBody>
      </p:sp>
      <p:sp>
        <p:nvSpPr>
          <p:cNvPr id="5" name="Shape 2"/>
          <p:cNvSpPr/>
          <p:nvPr/>
        </p:nvSpPr>
        <p:spPr>
          <a:xfrm>
            <a:off x="661475" y="1661021"/>
            <a:ext cx="19050" cy="822722"/>
          </a:xfrm>
          <a:prstGeom prst="roundRect">
            <a:avLst>
              <a:gd name="adj" fmla="val 49999"/>
            </a:avLst>
          </a:prstGeom>
          <a:solidFill>
            <a:srgbClr val="4950BC"/>
          </a:solidFill>
          <a:ln/>
        </p:spPr>
      </p:sp>
      <p:sp>
        <p:nvSpPr>
          <p:cNvPr id="6" name="Text 3"/>
          <p:cNvSpPr/>
          <p:nvPr/>
        </p:nvSpPr>
        <p:spPr>
          <a:xfrm>
            <a:off x="661475" y="2613918"/>
            <a:ext cx="6296860" cy="112474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In the year of Pey and Zayin, intercessors are called to </a:t>
            </a:r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272525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unsheathe the Sword with their mouths</a:t>
            </a:r>
            <a:pPr algn="l" indent="0" marL="0">
              <a:lnSpc>
                <a:spcPct val="113000"/>
              </a:lnSpc>
              <a:buNone/>
            </a:pPr>
            <a:r>
              <a:rPr lang="en-US" sz="1600" spc="-26" kern="0" dirty="0">
                <a:solidFill>
                  <a:srgbClr val="272525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 — praying pure, scripture-anchored, Heaven-aligned declarations that enforce God's completed Kingdom on Earth. This is the mandate. This is the moment.</a:t>
            </a:r>
            <a:endParaRPr lang="en-US" sz="1600" dirty="0"/>
          </a:p>
        </p:txBody>
      </p:sp>
      <p:sp>
        <p:nvSpPr>
          <p:cNvPr id="7" name="Shape 4"/>
          <p:cNvSpPr/>
          <p:nvPr/>
        </p:nvSpPr>
        <p:spPr>
          <a:xfrm>
            <a:off x="661475" y="3868837"/>
            <a:ext cx="6296860" cy="1708348"/>
          </a:xfrm>
          <a:prstGeom prst="roundRect">
            <a:avLst>
              <a:gd name="adj" fmla="val 4066"/>
            </a:avLst>
          </a:prstGeom>
          <a:solidFill>
            <a:srgbClr val="F44444"/>
          </a:solidFill>
          <a:ln/>
        </p:spPr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4060825"/>
            <a:ext cx="258359" cy="206673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250423" y="4025801"/>
            <a:ext cx="5542618" cy="1405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The mouth (Pey) + the Sword (Zayin) = Heaven's will enforced on Earth. </a:t>
            </a:r>
            <a:endParaRPr lang="en-US" sz="16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Pray the Word. </a:t>
            </a:r>
            <a:endParaRPr lang="en-US" sz="16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Decree the Kingdom.</a:t>
            </a:r>
            <a:endParaRPr lang="en-US" sz="1600" dirty="0"/>
          </a:p>
          <a:p>
            <a:pPr algn="l" indent="0" marL="0">
              <a:lnSpc>
                <a:spcPct val="113000"/>
              </a:lnSpc>
              <a:buNone/>
            </a:pPr>
            <a:r>
              <a:rPr lang="en-US" sz="1600" b="1" spc="-26" kern="0" dirty="0">
                <a:solidFill>
                  <a:srgbClr val="FFFFFF"/>
                </a:solidFill>
                <a:latin typeface="Inter Bold" pitchFamily="34" charset="0"/>
                <a:ea typeface="Inter Bold" pitchFamily="34" charset="-122"/>
                <a:cs typeface="Inter Bold" pitchFamily="34" charset="-120"/>
              </a:rPr>
              <a:t>Stand in rest.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51890" y="5707360"/>
            <a:ext cx="6906444" cy="1799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13000"/>
              </a:lnSpc>
              <a:buNone/>
            </a:pPr>
            <a:r>
              <a:rPr lang="en-US" sz="1000" spc="-26" kern="0" dirty="0">
                <a:solidFill>
                  <a:srgbClr val="999999"/>
                </a:solidFill>
                <a:latin typeface="Inter" pitchFamily="34" charset="0"/>
                <a:ea typeface="Inter" pitchFamily="34" charset="-122"/>
                <a:cs typeface="Inter" pitchFamily="34" charset="-120"/>
              </a:rPr>
              <a:t>16 / 16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19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2026-09-26T10:07:47Z</dcterms:created>
  <dcterms:modified xsi:type="dcterms:W3CDTF">2026-09-26T10:07:47Z</dcterms:modified>
</cp:coreProperties>
</file>