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 id="2147483653" r:id="rId3"/>
    <p:sldMasterId id="2147483655" r:id="rId4"/>
    <p:sldMasterId id="2147483657" r:id="rId5"/>
    <p:sldMasterId id="2147483659" r:id="rId6"/>
    <p:sldMasterId id="2147483661" r:id="rId7"/>
    <p:sldMasterId id="2147483663" r:id="rId8"/>
    <p:sldMasterId id="2147483665" r:id="rId9"/>
    <p:sldMasterId id="2147483667" r:id="rId10"/>
    <p:sldMasterId id="2147483669" r:id="rId11"/>
    <p:sldMasterId id="2147483800" r:id="rId12"/>
  </p:sldMasterIdLst>
  <p:notesMasterIdLst>
    <p:notesMasterId r:id="rId65"/>
  </p:notesMasterIdLst>
  <p:sldIdLst>
    <p:sldId id="293" r:id="rId13"/>
    <p:sldId id="455" r:id="rId14"/>
    <p:sldId id="369" r:id="rId15"/>
    <p:sldId id="457" r:id="rId16"/>
    <p:sldId id="456" r:id="rId17"/>
    <p:sldId id="454" r:id="rId18"/>
    <p:sldId id="397" r:id="rId19"/>
    <p:sldId id="460" r:id="rId20"/>
    <p:sldId id="471" r:id="rId21"/>
    <p:sldId id="470" r:id="rId22"/>
    <p:sldId id="468" r:id="rId23"/>
    <p:sldId id="472" r:id="rId24"/>
    <p:sldId id="473" r:id="rId25"/>
    <p:sldId id="459" r:id="rId26"/>
    <p:sldId id="260" r:id="rId27"/>
    <p:sldId id="261" r:id="rId28"/>
    <p:sldId id="262" r:id="rId29"/>
    <p:sldId id="263" r:id="rId30"/>
    <p:sldId id="264" r:id="rId31"/>
    <p:sldId id="265" r:id="rId32"/>
    <p:sldId id="266" r:id="rId33"/>
    <p:sldId id="267" r:id="rId34"/>
    <p:sldId id="289" r:id="rId35"/>
    <p:sldId id="290" r:id="rId36"/>
    <p:sldId id="291" r:id="rId37"/>
    <p:sldId id="292" r:id="rId38"/>
    <p:sldId id="463" r:id="rId39"/>
    <p:sldId id="294" r:id="rId40"/>
    <p:sldId id="458" r:id="rId41"/>
    <p:sldId id="451" r:id="rId42"/>
    <p:sldId id="467" r:id="rId43"/>
    <p:sldId id="466" r:id="rId44"/>
    <p:sldId id="462" r:id="rId45"/>
    <p:sldId id="461" r:id="rId46"/>
    <p:sldId id="446" r:id="rId47"/>
    <p:sldId id="394" r:id="rId48"/>
    <p:sldId id="422" r:id="rId49"/>
    <p:sldId id="441" r:id="rId50"/>
    <p:sldId id="442" r:id="rId51"/>
    <p:sldId id="424" r:id="rId52"/>
    <p:sldId id="444" r:id="rId53"/>
    <p:sldId id="465" r:id="rId54"/>
    <p:sldId id="447" r:id="rId55"/>
    <p:sldId id="453" r:id="rId56"/>
    <p:sldId id="445" r:id="rId57"/>
    <p:sldId id="452" r:id="rId58"/>
    <p:sldId id="474" r:id="rId59"/>
    <p:sldId id="464" r:id="rId60"/>
    <p:sldId id="386" r:id="rId61"/>
    <p:sldId id="387" r:id="rId62"/>
    <p:sldId id="385" r:id="rId63"/>
    <p:sldId id="388" r:id="rId64"/>
  </p:sldIdLst>
  <p:sldSz cx="13004800" cy="9753600"/>
  <p:notesSz cx="6858000" cy="9144000"/>
  <p:embeddedFontLst>
    <p:embeddedFont>
      <p:font typeface="Calibri" panose="020F0502020204030204" pitchFamily="34" charset="0"/>
      <p:regular r:id="rId66"/>
      <p:bold r:id="rId67"/>
      <p:italic r:id="rId68"/>
      <p:boldItalic r:id="rId69"/>
    </p:embeddedFont>
    <p:embeddedFont>
      <p:font typeface="Calibri Light" panose="020F0302020204030204" pitchFamily="34" charset="0"/>
      <p:regular r:id="rId70"/>
      <p:italic r:id="rId71"/>
    </p:embeddedFont>
    <p:embeddedFont>
      <p:font typeface="Cambria" panose="02040503050406030204" pitchFamily="18" charset="0"/>
      <p:regular r:id="rId72"/>
      <p:bold r:id="rId73"/>
      <p:italic r:id="rId74"/>
      <p:boldItalic r:id="rId75"/>
    </p:embeddedFont>
    <p:embeddedFont>
      <p:font typeface="Helvetica Neue" panose="02000503000000020004" pitchFamily="2" charset="0"/>
      <p:regular r:id="rId76"/>
      <p:bold r:id="rId77"/>
      <p:italic r:id="rId78"/>
      <p:boldItalic r:id="rId79"/>
    </p:embeddedFont>
    <p:embeddedFont>
      <p:font typeface="Lato" panose="020F0502020204030203" pitchFamily="34" charset="0"/>
      <p:regular r:id="rId80"/>
      <p:bold r:id="rId81"/>
      <p:italic r:id="rId82"/>
      <p:boldItalic r:id="rId83"/>
    </p:embeddedFont>
    <p:embeddedFont>
      <p:font typeface="Wingdings 2" pitchFamily="2" charset="2"/>
      <p:regular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2" roundtripDataSignature="AMtx7mh7eiNxBMHfelWKGU3mYAYFvTp/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41"/>
    <p:restoredTop sz="94137"/>
  </p:normalViewPr>
  <p:slideViewPr>
    <p:cSldViewPr snapToGrid="0">
      <p:cViewPr>
        <p:scale>
          <a:sx n="80" d="100"/>
          <a:sy n="80" d="100"/>
        </p:scale>
        <p:origin x="384" y="144"/>
      </p:cViewPr>
      <p:guideLst>
        <p:guide orient="horz" pos="3072"/>
        <p:guide pos="4096"/>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font" Target="fonts/font3.fntdata"/><Relationship Id="rId84" Type="http://schemas.openxmlformats.org/officeDocument/2006/relationships/font" Target="fonts/font19.fntdata"/><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font" Target="fonts/font9.fntdata"/><Relationship Id="rId79" Type="http://schemas.openxmlformats.org/officeDocument/2006/relationships/font" Target="fonts/font14.fntdata"/><Relationship Id="rId102" Type="http://customschemas.google.com/relationships/presentationmetadata" Target="metadata"/><Relationship Id="rId5"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font" Target="fonts/font4.fntdata"/><Relationship Id="rId77" Type="http://schemas.openxmlformats.org/officeDocument/2006/relationships/font" Target="fonts/font12.fntdata"/><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font" Target="fonts/font7.fntdata"/><Relationship Id="rId80"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font" Target="fonts/font2.fntdata"/><Relationship Id="rId103"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font" Target="fonts/font11.fntdata"/><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font" Target="fonts/font1.fntdata"/><Relationship Id="rId61" Type="http://schemas.openxmlformats.org/officeDocument/2006/relationships/slide" Target="slides/slide49.xml"/><Relationship Id="rId82" Type="http://schemas.openxmlformats.org/officeDocument/2006/relationships/font" Target="fonts/font17.fntdata"/><Relationship Id="rId1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a:t>
            </a:fld>
            <a:endParaRPr lang="en-US"/>
          </a:p>
        </p:txBody>
      </p:sp>
    </p:spTree>
    <p:extLst>
      <p:ext uri="{BB962C8B-B14F-4D97-AF65-F5344CB8AC3E}">
        <p14:creationId xmlns:p14="http://schemas.microsoft.com/office/powerpoint/2010/main" val="328676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4" name="Google Shape;4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a:t>
            </a:fld>
            <a:endParaRPr lang="en-US"/>
          </a:p>
        </p:txBody>
      </p:sp>
    </p:spTree>
    <p:extLst>
      <p:ext uri="{BB962C8B-B14F-4D97-AF65-F5344CB8AC3E}">
        <p14:creationId xmlns:p14="http://schemas.microsoft.com/office/powerpoint/2010/main" val="1168372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29</a:t>
            </a:fld>
            <a:endParaRPr lang="en-US"/>
          </a:p>
        </p:txBody>
      </p:sp>
    </p:spTree>
    <p:extLst>
      <p:ext uri="{BB962C8B-B14F-4D97-AF65-F5344CB8AC3E}">
        <p14:creationId xmlns:p14="http://schemas.microsoft.com/office/powerpoint/2010/main" val="3968613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30</a:t>
            </a:fld>
            <a:endParaRPr lang="en-US"/>
          </a:p>
        </p:txBody>
      </p:sp>
    </p:spTree>
    <p:extLst>
      <p:ext uri="{BB962C8B-B14F-4D97-AF65-F5344CB8AC3E}">
        <p14:creationId xmlns:p14="http://schemas.microsoft.com/office/powerpoint/2010/main" val="738207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31</a:t>
            </a:fld>
            <a:endParaRPr lang="en-US"/>
          </a:p>
        </p:txBody>
      </p:sp>
    </p:spTree>
    <p:extLst>
      <p:ext uri="{BB962C8B-B14F-4D97-AF65-F5344CB8AC3E}">
        <p14:creationId xmlns:p14="http://schemas.microsoft.com/office/powerpoint/2010/main" val="4205324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32</a:t>
            </a:fld>
            <a:endParaRPr lang="en-US"/>
          </a:p>
        </p:txBody>
      </p:sp>
    </p:spTree>
    <p:extLst>
      <p:ext uri="{BB962C8B-B14F-4D97-AF65-F5344CB8AC3E}">
        <p14:creationId xmlns:p14="http://schemas.microsoft.com/office/powerpoint/2010/main" val="1353043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33</a:t>
            </a:fld>
            <a:endParaRPr lang="en-US"/>
          </a:p>
        </p:txBody>
      </p:sp>
    </p:spTree>
    <p:extLst>
      <p:ext uri="{BB962C8B-B14F-4D97-AF65-F5344CB8AC3E}">
        <p14:creationId xmlns:p14="http://schemas.microsoft.com/office/powerpoint/2010/main" val="3309677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34</a:t>
            </a:fld>
            <a:endParaRPr lang="en-US"/>
          </a:p>
        </p:txBody>
      </p:sp>
    </p:spTree>
    <p:extLst>
      <p:ext uri="{BB962C8B-B14F-4D97-AF65-F5344CB8AC3E}">
        <p14:creationId xmlns:p14="http://schemas.microsoft.com/office/powerpoint/2010/main" val="275373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a:t>
            </a:fld>
            <a:endParaRPr lang="en-US"/>
          </a:p>
        </p:txBody>
      </p:sp>
    </p:spTree>
    <p:extLst>
      <p:ext uri="{BB962C8B-B14F-4D97-AF65-F5344CB8AC3E}">
        <p14:creationId xmlns:p14="http://schemas.microsoft.com/office/powerpoint/2010/main" val="666544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35</a:t>
            </a:fld>
            <a:endParaRPr lang="en-US"/>
          </a:p>
        </p:txBody>
      </p:sp>
    </p:spTree>
    <p:extLst>
      <p:ext uri="{BB962C8B-B14F-4D97-AF65-F5344CB8AC3E}">
        <p14:creationId xmlns:p14="http://schemas.microsoft.com/office/powerpoint/2010/main" val="2275705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36</a:t>
            </a:fld>
            <a:endParaRPr lang="en-US"/>
          </a:p>
        </p:txBody>
      </p:sp>
    </p:spTree>
    <p:extLst>
      <p:ext uri="{BB962C8B-B14F-4D97-AF65-F5344CB8AC3E}">
        <p14:creationId xmlns:p14="http://schemas.microsoft.com/office/powerpoint/2010/main" val="76328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37</a:t>
            </a:fld>
            <a:endParaRPr lang="en-US"/>
          </a:p>
        </p:txBody>
      </p:sp>
    </p:spTree>
    <p:extLst>
      <p:ext uri="{BB962C8B-B14F-4D97-AF65-F5344CB8AC3E}">
        <p14:creationId xmlns:p14="http://schemas.microsoft.com/office/powerpoint/2010/main" val="1976211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38</a:t>
            </a:fld>
            <a:endParaRPr lang="en-US"/>
          </a:p>
        </p:txBody>
      </p:sp>
    </p:spTree>
    <p:extLst>
      <p:ext uri="{BB962C8B-B14F-4D97-AF65-F5344CB8AC3E}">
        <p14:creationId xmlns:p14="http://schemas.microsoft.com/office/powerpoint/2010/main" val="1187306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39</a:t>
            </a:fld>
            <a:endParaRPr lang="en-US"/>
          </a:p>
        </p:txBody>
      </p:sp>
    </p:spTree>
    <p:extLst>
      <p:ext uri="{BB962C8B-B14F-4D97-AF65-F5344CB8AC3E}">
        <p14:creationId xmlns:p14="http://schemas.microsoft.com/office/powerpoint/2010/main" val="948758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40</a:t>
            </a:fld>
            <a:endParaRPr lang="en-US"/>
          </a:p>
        </p:txBody>
      </p:sp>
    </p:spTree>
    <p:extLst>
      <p:ext uri="{BB962C8B-B14F-4D97-AF65-F5344CB8AC3E}">
        <p14:creationId xmlns:p14="http://schemas.microsoft.com/office/powerpoint/2010/main" val="2532233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41</a:t>
            </a:fld>
            <a:endParaRPr lang="en-US"/>
          </a:p>
        </p:txBody>
      </p:sp>
    </p:spTree>
    <p:extLst>
      <p:ext uri="{BB962C8B-B14F-4D97-AF65-F5344CB8AC3E}">
        <p14:creationId xmlns:p14="http://schemas.microsoft.com/office/powerpoint/2010/main" val="1188732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42</a:t>
            </a:fld>
            <a:endParaRPr lang="en-US"/>
          </a:p>
        </p:txBody>
      </p:sp>
    </p:spTree>
    <p:extLst>
      <p:ext uri="{BB962C8B-B14F-4D97-AF65-F5344CB8AC3E}">
        <p14:creationId xmlns:p14="http://schemas.microsoft.com/office/powerpoint/2010/main" val="3402331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43</a:t>
            </a:fld>
            <a:endParaRPr lang="en-US"/>
          </a:p>
        </p:txBody>
      </p:sp>
    </p:spTree>
    <p:extLst>
      <p:ext uri="{BB962C8B-B14F-4D97-AF65-F5344CB8AC3E}">
        <p14:creationId xmlns:p14="http://schemas.microsoft.com/office/powerpoint/2010/main" val="2247169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57093-FB71-4F39-A103-4135997BE77E}" type="slidenum">
              <a:rPr lang="en-US" smtClean="0"/>
              <a:pPr/>
              <a:t>44</a:t>
            </a:fld>
            <a:endParaRPr lang="en-US"/>
          </a:p>
        </p:txBody>
      </p:sp>
    </p:spTree>
    <p:extLst>
      <p:ext uri="{BB962C8B-B14F-4D97-AF65-F5344CB8AC3E}">
        <p14:creationId xmlns:p14="http://schemas.microsoft.com/office/powerpoint/2010/main" val="78179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a:t>
            </a:fld>
            <a:endParaRPr lang="en-US"/>
          </a:p>
        </p:txBody>
      </p:sp>
    </p:spTree>
    <p:extLst>
      <p:ext uri="{BB962C8B-B14F-4D97-AF65-F5344CB8AC3E}">
        <p14:creationId xmlns:p14="http://schemas.microsoft.com/office/powerpoint/2010/main" val="3770236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45</a:t>
            </a:fld>
            <a:endParaRPr lang="en-US"/>
          </a:p>
        </p:txBody>
      </p:sp>
    </p:spTree>
    <p:extLst>
      <p:ext uri="{BB962C8B-B14F-4D97-AF65-F5344CB8AC3E}">
        <p14:creationId xmlns:p14="http://schemas.microsoft.com/office/powerpoint/2010/main" val="3359082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46</a:t>
            </a:fld>
            <a:endParaRPr lang="en-US"/>
          </a:p>
        </p:txBody>
      </p:sp>
    </p:spTree>
    <p:extLst>
      <p:ext uri="{BB962C8B-B14F-4D97-AF65-F5344CB8AC3E}">
        <p14:creationId xmlns:p14="http://schemas.microsoft.com/office/powerpoint/2010/main" val="1463536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47</a:t>
            </a:fld>
            <a:endParaRPr lang="en-US"/>
          </a:p>
        </p:txBody>
      </p:sp>
    </p:spTree>
    <p:extLst>
      <p:ext uri="{BB962C8B-B14F-4D97-AF65-F5344CB8AC3E}">
        <p14:creationId xmlns:p14="http://schemas.microsoft.com/office/powerpoint/2010/main" val="3069373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48</a:t>
            </a:fld>
            <a:endParaRPr lang="en-US"/>
          </a:p>
        </p:txBody>
      </p:sp>
    </p:spTree>
    <p:extLst>
      <p:ext uri="{BB962C8B-B14F-4D97-AF65-F5344CB8AC3E}">
        <p14:creationId xmlns:p14="http://schemas.microsoft.com/office/powerpoint/2010/main" val="223419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49</a:t>
            </a:fld>
            <a:endParaRPr lang="en-US"/>
          </a:p>
        </p:txBody>
      </p:sp>
    </p:spTree>
    <p:extLst>
      <p:ext uri="{BB962C8B-B14F-4D97-AF65-F5344CB8AC3E}">
        <p14:creationId xmlns:p14="http://schemas.microsoft.com/office/powerpoint/2010/main" val="206666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5</a:t>
            </a:fld>
            <a:endParaRPr lang="en-US"/>
          </a:p>
        </p:txBody>
      </p:sp>
    </p:spTree>
    <p:extLst>
      <p:ext uri="{BB962C8B-B14F-4D97-AF65-F5344CB8AC3E}">
        <p14:creationId xmlns:p14="http://schemas.microsoft.com/office/powerpoint/2010/main" val="173612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6</a:t>
            </a:fld>
            <a:endParaRPr lang="en-US"/>
          </a:p>
        </p:txBody>
      </p:sp>
    </p:spTree>
    <p:extLst>
      <p:ext uri="{BB962C8B-B14F-4D97-AF65-F5344CB8AC3E}">
        <p14:creationId xmlns:p14="http://schemas.microsoft.com/office/powerpoint/2010/main" val="2870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7</a:t>
            </a:fld>
            <a:endParaRPr lang="en-US"/>
          </a:p>
        </p:txBody>
      </p:sp>
    </p:spTree>
    <p:extLst>
      <p:ext uri="{BB962C8B-B14F-4D97-AF65-F5344CB8AC3E}">
        <p14:creationId xmlns:p14="http://schemas.microsoft.com/office/powerpoint/2010/main" val="168237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8</a:t>
            </a:fld>
            <a:endParaRPr lang="en-US"/>
          </a:p>
        </p:txBody>
      </p:sp>
    </p:spTree>
    <p:extLst>
      <p:ext uri="{BB962C8B-B14F-4D97-AF65-F5344CB8AC3E}">
        <p14:creationId xmlns:p14="http://schemas.microsoft.com/office/powerpoint/2010/main" val="227120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57093-FB71-4F39-A103-4135997BE77E}" type="slidenum">
              <a:rPr lang="en-US" smtClean="0"/>
              <a:pPr/>
              <a:t>14</a:t>
            </a:fld>
            <a:endParaRPr lang="en-US"/>
          </a:p>
        </p:txBody>
      </p:sp>
    </p:spTree>
    <p:extLst>
      <p:ext uri="{BB962C8B-B14F-4D97-AF65-F5344CB8AC3E}">
        <p14:creationId xmlns:p14="http://schemas.microsoft.com/office/powerpoint/2010/main" val="170089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28"/>
          <p:cNvSpPr txBox="1">
            <a:spLocks noGrp="1"/>
          </p:cNvSpPr>
          <p:nvPr>
            <p:ph type="ctrTitle"/>
          </p:nvPr>
        </p:nvSpPr>
        <p:spPr>
          <a:xfrm>
            <a:off x="975360" y="2709334"/>
            <a:ext cx="10728960" cy="3689209"/>
          </a:xfrm>
          <a:prstGeom prst="rect">
            <a:avLst/>
          </a:prstGeom>
          <a:noFill/>
          <a:ln>
            <a:noFill/>
          </a:ln>
        </p:spPr>
        <p:txBody>
          <a:bodyPr spcFirstLastPara="1" wrap="square" lIns="130025" tIns="65000" rIns="130025" bIns="65000" anchor="b" anchorCtr="0">
            <a:noAutofit/>
          </a:bodyPr>
          <a:lstStyle>
            <a:lvl1pPr lvl="0" algn="l">
              <a:spcBef>
                <a:spcPts val="0"/>
              </a:spcBef>
              <a:spcAft>
                <a:spcPts val="0"/>
              </a:spcAft>
              <a:buSzPts val="1400"/>
              <a:buNone/>
              <a:defRPr sz="94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ubTitle" idx="1"/>
          </p:nvPr>
        </p:nvSpPr>
        <p:spPr>
          <a:xfrm>
            <a:off x="975360" y="6502400"/>
            <a:ext cx="9190059" cy="1517227"/>
          </a:xfrm>
          <a:prstGeom prst="rect">
            <a:avLst/>
          </a:prstGeom>
          <a:noFill/>
          <a:ln>
            <a:noFill/>
          </a:ln>
        </p:spPr>
        <p:txBody>
          <a:bodyPr spcFirstLastPara="1" wrap="square" lIns="130025" tIns="65000" rIns="130025" bIns="65000" anchor="t" anchorCtr="0">
            <a:normAutofit/>
          </a:bodyPr>
          <a:lstStyle>
            <a:lvl1pPr lvl="0" algn="l">
              <a:spcBef>
                <a:spcPts val="560"/>
              </a:spcBef>
              <a:spcAft>
                <a:spcPts val="0"/>
              </a:spcAft>
              <a:buSzPts val="2800"/>
              <a:buNone/>
              <a:defRPr sz="2800">
                <a:solidFill>
                  <a:srgbClr val="888888"/>
                </a:solidFill>
              </a:defRPr>
            </a:lvl1pPr>
            <a:lvl2pPr lvl="1" algn="ctr">
              <a:spcBef>
                <a:spcPts val="560"/>
              </a:spcBef>
              <a:spcAft>
                <a:spcPts val="0"/>
              </a:spcAft>
              <a:buSzPts val="2800"/>
              <a:buNone/>
              <a:defRPr>
                <a:solidFill>
                  <a:srgbClr val="888888"/>
                </a:solidFill>
              </a:defRPr>
            </a:lvl2pPr>
            <a:lvl3pPr lvl="2" algn="ctr">
              <a:spcBef>
                <a:spcPts val="520"/>
              </a:spcBef>
              <a:spcAft>
                <a:spcPts val="0"/>
              </a:spcAft>
              <a:buSzPts val="2600"/>
              <a:buNone/>
              <a:defRPr>
                <a:solidFill>
                  <a:srgbClr val="888888"/>
                </a:solidFill>
              </a:defRPr>
            </a:lvl3pPr>
            <a:lvl4pPr lvl="3" algn="ctr">
              <a:spcBef>
                <a:spcPts val="460"/>
              </a:spcBef>
              <a:spcAft>
                <a:spcPts val="0"/>
              </a:spcAft>
              <a:buSzPts val="23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SzPts val="2000"/>
              <a:buNone/>
              <a:defRPr>
                <a:solidFill>
                  <a:srgbClr val="888888"/>
                </a:solidFill>
              </a:defRPr>
            </a:lvl6pPr>
            <a:lvl7pPr lvl="6" algn="ctr">
              <a:spcBef>
                <a:spcPts val="400"/>
              </a:spcBef>
              <a:spcAft>
                <a:spcPts val="0"/>
              </a:spcAft>
              <a:buSzPts val="2000"/>
              <a:buNone/>
              <a:defRPr>
                <a:solidFill>
                  <a:srgbClr val="888888"/>
                </a:solidFill>
              </a:defRPr>
            </a:lvl7pPr>
            <a:lvl8pPr lvl="7" algn="ctr">
              <a:spcBef>
                <a:spcPts val="400"/>
              </a:spcBef>
              <a:spcAft>
                <a:spcPts val="0"/>
              </a:spcAft>
              <a:buSzPts val="2000"/>
              <a:buNone/>
              <a:defRPr>
                <a:solidFill>
                  <a:srgbClr val="888888"/>
                </a:solidFill>
              </a:defRPr>
            </a:lvl8pPr>
            <a:lvl9pPr lvl="8" algn="ctr">
              <a:spcBef>
                <a:spcPts val="400"/>
              </a:spcBef>
              <a:spcAft>
                <a:spcPts val="0"/>
              </a:spcAft>
              <a:buSzPts val="2000"/>
              <a:buNone/>
              <a:defRPr>
                <a:solidFill>
                  <a:srgbClr val="888888"/>
                </a:solidFill>
              </a:defRPr>
            </a:lvl9pPr>
          </a:lstStyle>
          <a:p>
            <a:endParaRPr/>
          </a:p>
        </p:txBody>
      </p:sp>
      <p:sp>
        <p:nvSpPr>
          <p:cNvPr id="38" name="Google Shape;38;p28"/>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46"/>
          <p:cNvSpPr txBox="1">
            <a:spLocks noGrp="1"/>
          </p:cNvSpPr>
          <p:nvPr>
            <p:ph type="title"/>
          </p:nvPr>
        </p:nvSpPr>
        <p:spPr>
          <a:xfrm rot="5400000">
            <a:off x="6513689" y="3305388"/>
            <a:ext cx="8322169" cy="2492587"/>
          </a:xfrm>
          <a:prstGeom prst="rect">
            <a:avLst/>
          </a:prstGeom>
          <a:noFill/>
          <a:ln>
            <a:noFill/>
          </a:ln>
        </p:spPr>
        <p:txBody>
          <a:bodyPr spcFirstLastPara="1" wrap="square" lIns="130025" tIns="65000" rIns="130025" bIns="650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6"/>
          <p:cNvSpPr txBox="1">
            <a:spLocks noGrp="1"/>
          </p:cNvSpPr>
          <p:nvPr>
            <p:ph type="body" idx="1"/>
          </p:nvPr>
        </p:nvSpPr>
        <p:spPr>
          <a:xfrm rot="5400000">
            <a:off x="769902" y="270935"/>
            <a:ext cx="8322169" cy="8561493"/>
          </a:xfrm>
          <a:prstGeom prst="rect">
            <a:avLst/>
          </a:prstGeom>
          <a:noFill/>
          <a:ln>
            <a:noFill/>
          </a:ln>
        </p:spPr>
        <p:txBody>
          <a:bodyPr spcFirstLastPara="1" wrap="square" lIns="130025" tIns="65000" rIns="130025" bIns="650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7" name="Google Shape;167;p46"/>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6"/>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6"/>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3F2D-962C-36A8-C0D0-0C4F70727915}"/>
              </a:ext>
            </a:extLst>
          </p:cNvPr>
          <p:cNvSpPr>
            <a:spLocks noGrp="1"/>
          </p:cNvSpPr>
          <p:nvPr>
            <p:ph type="ctrTitle"/>
          </p:nvPr>
        </p:nvSpPr>
        <p:spPr>
          <a:xfrm>
            <a:off x="1625600" y="1596249"/>
            <a:ext cx="9753600" cy="3395698"/>
          </a:xfrm>
        </p:spPr>
        <p:txBody>
          <a:bodyPr anchor="b"/>
          <a:lstStyle>
            <a:lvl1pPr algn="ctr">
              <a:defRPr sz="6400"/>
            </a:lvl1pPr>
          </a:lstStyle>
          <a:p>
            <a:r>
              <a:rPr lang="en-US" dirty="0"/>
              <a:t>Click to edit Master title style</a:t>
            </a:r>
          </a:p>
        </p:txBody>
      </p:sp>
      <p:sp>
        <p:nvSpPr>
          <p:cNvPr id="3" name="Subtitle 2">
            <a:extLst>
              <a:ext uri="{FF2B5EF4-FFF2-40B4-BE49-F238E27FC236}">
                <a16:creationId xmlns:a16="http://schemas.microsoft.com/office/drawing/2014/main" id="{501EC286-4202-0806-68CA-642CD459C040}"/>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6" name="Slide Number Placeholder 5">
            <a:extLst>
              <a:ext uri="{FF2B5EF4-FFF2-40B4-BE49-F238E27FC236}">
                <a16:creationId xmlns:a16="http://schemas.microsoft.com/office/drawing/2014/main" id="{FB4E2AEA-4473-FAD1-5721-F62A314BC88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
        <p:nvSpPr>
          <p:cNvPr id="7" name="Rectangle 6">
            <a:extLst>
              <a:ext uri="{FF2B5EF4-FFF2-40B4-BE49-F238E27FC236}">
                <a16:creationId xmlns:a16="http://schemas.microsoft.com/office/drawing/2014/main" id="{113460F3-EAA9-E2FB-00C4-624BF0F6C0FB}"/>
              </a:ext>
            </a:extLst>
          </p:cNvPr>
          <p:cNvSpPr/>
          <p:nvPr userDrawn="1"/>
        </p:nvSpPr>
        <p:spPr>
          <a:xfrm>
            <a:off x="9089381" y="8636102"/>
            <a:ext cx="3116598" cy="923330"/>
          </a:xfrm>
          <a:prstGeom prst="rect">
            <a:avLst/>
          </a:prstGeom>
        </p:spPr>
        <p:txBody>
          <a:bodyPr wrap="square">
            <a:spAutoFit/>
          </a:bodyPr>
          <a:lstStyle/>
          <a:p>
            <a:pPr algn="r"/>
            <a:r>
              <a:rPr lang="en-US" sz="1800" dirty="0">
                <a:solidFill>
                  <a:schemeClr val="tx1">
                    <a:lumMod val="75000"/>
                    <a:lumOff val="25000"/>
                  </a:schemeClr>
                </a:solidFill>
                <a:effectLst>
                  <a:outerShdw blurRad="38100" dist="38100" dir="2700000" algn="tl">
                    <a:srgbClr val="000000">
                      <a:alpha val="43137"/>
                    </a:srgbClr>
                  </a:outerShdw>
                </a:effectLst>
              </a:rPr>
              <a:t>APOLOGETICS FORUMS</a:t>
            </a:r>
          </a:p>
          <a:p>
            <a:pPr algn="r"/>
            <a:r>
              <a:rPr lang="en-US" sz="1050" dirty="0">
                <a:solidFill>
                  <a:srgbClr val="C00000"/>
                </a:solidFill>
                <a:latin typeface="Google Sans"/>
              </a:rPr>
              <a:t> </a:t>
            </a:r>
            <a:r>
              <a:rPr lang="en-US" sz="1800" dirty="0">
                <a:solidFill>
                  <a:srgbClr val="C00000"/>
                </a:solidFill>
                <a:latin typeface="Google Sans"/>
              </a:rPr>
              <a:t>CONTENDING FOR THE FAITH</a:t>
            </a:r>
            <a:endParaRPr lang="en-US" sz="900" b="1" dirty="0">
              <a:solidFill>
                <a:srgbClr val="C00000"/>
              </a:solidFill>
            </a:endParaRPr>
          </a:p>
          <a:p>
            <a:endParaRPr lang="en-US" sz="1600" dirty="0">
              <a:solidFill>
                <a:schemeClr val="tx1">
                  <a:lumMod val="75000"/>
                  <a:lumOff val="25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47D9BB1-6964-081E-35C1-70055A7870BD}"/>
              </a:ext>
            </a:extLst>
          </p:cNvPr>
          <p:cNvSpPr/>
          <p:nvPr userDrawn="1"/>
        </p:nvSpPr>
        <p:spPr>
          <a:xfrm>
            <a:off x="209550" y="247650"/>
            <a:ext cx="12552362" cy="9105088"/>
          </a:xfrm>
          <a:prstGeom prst="rect">
            <a:avLst/>
          </a:prstGeom>
          <a:noFill/>
          <a:ln w="98425" cmpd="thinThick">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742407"/>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3278-9091-4681-971F-E335751F0FBB}"/>
              </a:ext>
            </a:extLst>
          </p:cNvPr>
          <p:cNvSpPr>
            <a:spLocks noGrp="1"/>
          </p:cNvSpPr>
          <p:nvPr>
            <p:ph type="title"/>
          </p:nvPr>
        </p:nvSpPr>
        <p:spPr>
          <a:xfrm>
            <a:off x="894080" y="247650"/>
            <a:ext cx="11216640" cy="188524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8E0B9F-5E6A-0558-A826-21194BAB03B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69D1B4-0759-E9E9-FB79-C9B782A6BF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DE2C09-8E9D-9BEE-6B41-0730BFB15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F22D6-6167-A24B-BAD0-A1157DD71C24}"/>
              </a:ext>
            </a:extLst>
          </p:cNvPr>
          <p:cNvSpPr>
            <a:spLocks noGrp="1"/>
          </p:cNvSpPr>
          <p:nvPr>
            <p:ph type="sldNum" sz="quarter" idx="12"/>
          </p:nvPr>
        </p:nvSpPr>
        <p:spPr>
          <a:xfrm>
            <a:off x="10520362" y="8714047"/>
            <a:ext cx="2926080" cy="519289"/>
          </a:xfrm>
        </p:spPr>
        <p:txBody>
          <a:bodyPr/>
          <a:lstStyle>
            <a:lvl1pPr>
              <a:defRPr sz="2400" b="1">
                <a:solidFill>
                  <a:schemeClr val="tx1"/>
                </a:solidFill>
              </a:defRPr>
            </a:lvl1pPr>
          </a:lstStyle>
          <a:p>
            <a:pPr algn="ctr"/>
            <a:fld id="{277E0F9D-7FB2-6443-894B-AE40347C8FD9}" type="slidenum">
              <a:rPr lang="en-US" smtClean="0"/>
              <a:pPr algn="ctr"/>
              <a:t>‹#›</a:t>
            </a:fld>
            <a:endParaRPr lang="en-US" dirty="0"/>
          </a:p>
        </p:txBody>
      </p:sp>
      <p:sp>
        <p:nvSpPr>
          <p:cNvPr id="9" name="Rectangle 8">
            <a:extLst>
              <a:ext uri="{FF2B5EF4-FFF2-40B4-BE49-F238E27FC236}">
                <a16:creationId xmlns:a16="http://schemas.microsoft.com/office/drawing/2014/main" id="{3EBE30CE-D06A-992F-C4E0-A1BA9104B581}"/>
              </a:ext>
            </a:extLst>
          </p:cNvPr>
          <p:cNvSpPr/>
          <p:nvPr userDrawn="1"/>
        </p:nvSpPr>
        <p:spPr>
          <a:xfrm>
            <a:off x="226219" y="280289"/>
            <a:ext cx="12552362" cy="9105088"/>
          </a:xfrm>
          <a:prstGeom prst="rect">
            <a:avLst/>
          </a:prstGeom>
          <a:noFill/>
          <a:ln w="98425" cmpd="thinThick">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0FA18D-D266-AF49-59BF-E9CA8A25B3B1}"/>
              </a:ext>
            </a:extLst>
          </p:cNvPr>
          <p:cNvSpPr/>
          <p:nvPr userDrawn="1"/>
        </p:nvSpPr>
        <p:spPr>
          <a:xfrm>
            <a:off x="9513632" y="8087410"/>
            <a:ext cx="3116598" cy="923330"/>
          </a:xfrm>
          <a:prstGeom prst="rect">
            <a:avLst/>
          </a:prstGeom>
        </p:spPr>
        <p:txBody>
          <a:bodyPr wrap="square">
            <a:spAutoFit/>
          </a:bodyPr>
          <a:lstStyle/>
          <a:p>
            <a:pPr algn="r"/>
            <a:r>
              <a:rPr lang="en-US" sz="1800" dirty="0">
                <a:solidFill>
                  <a:schemeClr val="tx1">
                    <a:lumMod val="75000"/>
                    <a:lumOff val="25000"/>
                  </a:schemeClr>
                </a:solidFill>
                <a:effectLst>
                  <a:outerShdw blurRad="38100" dist="38100" dir="2700000" algn="tl">
                    <a:srgbClr val="000000">
                      <a:alpha val="43137"/>
                    </a:srgbClr>
                  </a:outerShdw>
                </a:effectLst>
              </a:rPr>
              <a:t>APOLOGETICS FORUMS</a:t>
            </a:r>
          </a:p>
          <a:p>
            <a:pPr algn="r"/>
            <a:r>
              <a:rPr lang="en-US" sz="1050" dirty="0">
                <a:solidFill>
                  <a:srgbClr val="C00000"/>
                </a:solidFill>
                <a:latin typeface="Google Sans"/>
              </a:rPr>
              <a:t> </a:t>
            </a:r>
            <a:r>
              <a:rPr lang="en-US" sz="1800" dirty="0">
                <a:solidFill>
                  <a:srgbClr val="C00000"/>
                </a:solidFill>
                <a:latin typeface="Google Sans"/>
              </a:rPr>
              <a:t>CONTENDING FOR THE FAITH</a:t>
            </a:r>
            <a:endParaRPr lang="en-US" sz="900" b="1" dirty="0">
              <a:solidFill>
                <a:srgbClr val="C00000"/>
              </a:solidFill>
            </a:endParaRPr>
          </a:p>
          <a:p>
            <a:endParaRPr lang="en-US" sz="1600"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2186661"/>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CFA7-F95E-EB86-D587-81997867EE9E}"/>
              </a:ext>
            </a:extLst>
          </p:cNvPr>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A6D08A0D-9B96-4303-2195-F670CB94255B}"/>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D5C18-4CA7-3D56-0E6C-BDD13368D0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1D2AF4-85E8-321F-73E5-33077023E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E2BC3-7B13-08D7-10AB-8C04840AD6F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4228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413D-043F-54BD-3495-2A3997031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A310C-C732-49C6-18E5-490F4011763B}"/>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5E450E-1B49-5B5E-2D0F-EF488CD93EEE}"/>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375BCA-F71A-8CD8-6761-A21311726C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19277B-CF9E-84F6-A315-988FA0DAE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5833B-FE86-E199-7CD8-C26A998D3DD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1160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1412-DAB4-7CAD-8B63-9C90C47031C5}"/>
              </a:ext>
            </a:extLst>
          </p:cNvPr>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E6E267-6E99-3153-3B73-DDF0882D1620}"/>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7E4F005F-1179-1529-4C78-8FA6ACD082EA}"/>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235A3A-09CD-39D2-F9E9-4087FA96CF59}"/>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53A77E61-4B9D-242E-FE0F-E05EC3DA4805}"/>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E50E2-7FFD-A595-F962-CCD22036C5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33DD484-F6E8-D983-E291-11594D33D6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736A9E-71F1-444B-E8F3-F0943F67A33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68630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3F06-2F69-0AA5-8BDE-A2A8E6B9D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463D7-3E70-1A4D-CD46-1B30EC7CFB9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50B109A-14D4-734F-0384-2680AA489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CCA73-30FE-31C1-456A-DCE50DD6C57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2771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A9203-1535-26D0-E8A8-93C3C72DFBB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2E41D4C-F3DE-BE33-7D78-136F450EFA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3A439B-AFFC-ED5A-047E-BB21A8B819E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E2A4350E-0475-701C-4506-E2EAB03E6354}"/>
              </a:ext>
            </a:extLst>
          </p:cNvPr>
          <p:cNvCxnSpPr>
            <a:cxnSpLocks/>
          </p:cNvCxnSpPr>
          <p:nvPr userDrawn="1"/>
        </p:nvCxnSpPr>
        <p:spPr>
          <a:xfrm>
            <a:off x="894080" y="1779681"/>
            <a:ext cx="10217868"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CE91E5B-7BBA-C27D-BE75-3738055DC6D5}"/>
              </a:ext>
            </a:extLst>
          </p:cNvPr>
          <p:cNvSpPr/>
          <p:nvPr userDrawn="1"/>
        </p:nvSpPr>
        <p:spPr>
          <a:xfrm>
            <a:off x="5398347" y="525426"/>
            <a:ext cx="6019570" cy="1317925"/>
          </a:xfrm>
          <a:prstGeom prst="rect">
            <a:avLst/>
          </a:prstGeom>
        </p:spPr>
        <p:txBody>
          <a:bodyPr wrap="square">
            <a:spAutoFit/>
          </a:bodyPr>
          <a:lstStyle/>
          <a:p>
            <a:pPr algn="r"/>
            <a:r>
              <a:rPr lang="en-US" sz="3413" dirty="0">
                <a:solidFill>
                  <a:schemeClr val="tx1">
                    <a:lumMod val="75000"/>
                    <a:lumOff val="25000"/>
                  </a:schemeClr>
                </a:solidFill>
                <a:effectLst>
                  <a:outerShdw blurRad="38100" dist="38100" dir="2700000" algn="tl">
                    <a:srgbClr val="000000">
                      <a:alpha val="43137"/>
                    </a:srgbClr>
                  </a:outerShdw>
                </a:effectLst>
              </a:rPr>
              <a:t>Time To Build</a:t>
            </a:r>
          </a:p>
          <a:p>
            <a:pPr algn="r"/>
            <a:r>
              <a:rPr lang="en-US" sz="1707" dirty="0">
                <a:solidFill>
                  <a:srgbClr val="C00000"/>
                </a:solidFill>
                <a:latin typeface="Google Sans"/>
              </a:rPr>
              <a:t> K I N G D O M Builders Series</a:t>
            </a:r>
            <a:endParaRPr lang="en-US" sz="1280" b="1" dirty="0">
              <a:solidFill>
                <a:srgbClr val="C00000"/>
              </a:solidFill>
            </a:endParaRPr>
          </a:p>
          <a:p>
            <a:endParaRPr lang="en-US" sz="2844"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1988919"/>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D2AB-BBB0-4D94-76AB-AAD3DB5C2DF8}"/>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35A791CF-A3F8-FB27-D7C2-FBF0F87506E3}"/>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E9D503-0936-FB7D-90DC-8C61D1012982}"/>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C813877F-EFAE-9B82-27F7-83BED0CB307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CB6397-0EE8-ACBD-60DD-8745157F7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6BB0C-EF5A-6581-6B04-08767921DB9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4842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945A-430D-D8A3-66EE-70452FDC62F8}"/>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A89E5F8B-0AC3-D5FD-31AC-74AE61D67F29}"/>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a:extLst>
              <a:ext uri="{FF2B5EF4-FFF2-40B4-BE49-F238E27FC236}">
                <a16:creationId xmlns:a16="http://schemas.microsoft.com/office/drawing/2014/main" id="{3EF2A30F-D1F3-77DA-9AAF-61C7F913B45B}"/>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B5B3FD36-1660-29ED-E84E-B559C3660F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27EBA35-E304-97FF-2FDD-48FE91EF0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49153-9BBF-EA1A-6DE4-5B13F24B21E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2184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1027290" y="7802880"/>
            <a:ext cx="10893777" cy="1661724"/>
          </a:xfrm>
          <a:prstGeom prst="rect">
            <a:avLst/>
          </a:prstGeom>
          <a:noFill/>
          <a:ln>
            <a:noFill/>
          </a:ln>
        </p:spPr>
        <p:txBody>
          <a:bodyPr spcFirstLastPara="1" wrap="square" lIns="130025" tIns="65000" rIns="130025" bIns="65000" anchor="t" anchorCtr="0">
            <a:noAutofit/>
          </a:bodyPr>
          <a:lstStyle>
            <a:lvl1pPr lvl="0" algn="l">
              <a:spcBef>
                <a:spcPts val="0"/>
              </a:spcBef>
              <a:spcAft>
                <a:spcPts val="0"/>
              </a:spcAft>
              <a:buSzPts val="1400"/>
              <a:buNone/>
              <a:defRPr sz="51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body" idx="1"/>
          </p:nvPr>
        </p:nvSpPr>
        <p:spPr>
          <a:xfrm>
            <a:off x="1027291" y="5479627"/>
            <a:ext cx="8726310" cy="2323254"/>
          </a:xfrm>
          <a:prstGeom prst="rect">
            <a:avLst/>
          </a:prstGeom>
          <a:noFill/>
          <a:ln>
            <a:noFill/>
          </a:ln>
        </p:spPr>
        <p:txBody>
          <a:bodyPr spcFirstLastPara="1" wrap="square" lIns="130025" tIns="65000" rIns="130025" bIns="65000" anchor="b" anchorCtr="0">
            <a:noAutofit/>
          </a:bodyPr>
          <a:lstStyle>
            <a:lvl1pPr marL="457200" lvl="0" indent="-228600" algn="l">
              <a:spcBef>
                <a:spcPts val="560"/>
              </a:spcBef>
              <a:spcAft>
                <a:spcPts val="0"/>
              </a:spcAft>
              <a:buSzPts val="2800"/>
              <a:buNone/>
              <a:defRPr sz="2800">
                <a:solidFill>
                  <a:srgbClr val="888888"/>
                </a:solidFill>
              </a:defRPr>
            </a:lvl1pPr>
            <a:lvl2pPr marL="914400" lvl="1" indent="-228600" algn="l">
              <a:spcBef>
                <a:spcPts val="520"/>
              </a:spcBef>
              <a:spcAft>
                <a:spcPts val="0"/>
              </a:spcAft>
              <a:buSzPts val="2600"/>
              <a:buNone/>
              <a:defRPr sz="2600">
                <a:solidFill>
                  <a:srgbClr val="888888"/>
                </a:solidFill>
              </a:defRPr>
            </a:lvl2pPr>
            <a:lvl3pPr marL="1371600" lvl="2" indent="-228600" algn="l">
              <a:spcBef>
                <a:spcPts val="460"/>
              </a:spcBef>
              <a:spcAft>
                <a:spcPts val="0"/>
              </a:spcAft>
              <a:buSzPts val="2300"/>
              <a:buNone/>
              <a:defRPr sz="2300">
                <a:solidFill>
                  <a:srgbClr val="888888"/>
                </a:solidFill>
              </a:defRPr>
            </a:lvl3pPr>
            <a:lvl4pPr marL="1828800" lvl="3" indent="-228600" algn="l">
              <a:spcBef>
                <a:spcPts val="400"/>
              </a:spcBef>
              <a:spcAft>
                <a:spcPts val="0"/>
              </a:spcAft>
              <a:buSzPts val="2000"/>
              <a:buNone/>
              <a:defRPr sz="2000">
                <a:solidFill>
                  <a:srgbClr val="888888"/>
                </a:solidFill>
              </a:defRPr>
            </a:lvl4pPr>
            <a:lvl5pPr marL="2286000" lvl="4" indent="-228600" algn="l">
              <a:spcBef>
                <a:spcPts val="400"/>
              </a:spcBef>
              <a:spcAft>
                <a:spcPts val="0"/>
              </a:spcAft>
              <a:buSzPts val="2000"/>
              <a:buNone/>
              <a:defRPr sz="2000">
                <a:solidFill>
                  <a:srgbClr val="888888"/>
                </a:solidFill>
              </a:defRPr>
            </a:lvl5pPr>
            <a:lvl6pPr marL="2743200" lvl="5" indent="-228600" algn="l">
              <a:spcBef>
                <a:spcPts val="400"/>
              </a:spcBef>
              <a:spcAft>
                <a:spcPts val="0"/>
              </a:spcAft>
              <a:buSzPts val="2000"/>
              <a:buNone/>
              <a:defRPr sz="2000">
                <a:solidFill>
                  <a:srgbClr val="888888"/>
                </a:solidFill>
              </a:defRPr>
            </a:lvl6pPr>
            <a:lvl7pPr marL="3200400" lvl="6" indent="-228600" algn="l">
              <a:spcBef>
                <a:spcPts val="400"/>
              </a:spcBef>
              <a:spcAft>
                <a:spcPts val="0"/>
              </a:spcAft>
              <a:buSzPts val="2000"/>
              <a:buNone/>
              <a:defRPr sz="2000">
                <a:solidFill>
                  <a:srgbClr val="888888"/>
                </a:solidFill>
              </a:defRPr>
            </a:lvl7pPr>
            <a:lvl8pPr marL="3657600" lvl="7" indent="-228600" algn="l">
              <a:spcBef>
                <a:spcPts val="400"/>
              </a:spcBef>
              <a:spcAft>
                <a:spcPts val="0"/>
              </a:spcAft>
              <a:buSzPts val="2000"/>
              <a:buNone/>
              <a:defRPr sz="2000">
                <a:solidFill>
                  <a:srgbClr val="888888"/>
                </a:solidFill>
              </a:defRPr>
            </a:lvl8pPr>
            <a:lvl9pPr marL="4114800" lvl="8" indent="-228600" algn="l">
              <a:spcBef>
                <a:spcPts val="400"/>
              </a:spcBef>
              <a:spcAft>
                <a:spcPts val="0"/>
              </a:spcAft>
              <a:buSzPts val="2000"/>
              <a:buNone/>
              <a:defRPr sz="2000">
                <a:solidFill>
                  <a:srgbClr val="888888"/>
                </a:solidFill>
              </a:defRPr>
            </a:lvl9pPr>
          </a:lstStyle>
          <a:p>
            <a:endParaRPr/>
          </a:p>
        </p:txBody>
      </p:sp>
      <p:sp>
        <p:nvSpPr>
          <p:cNvPr id="52" name="Google Shape;52;p30"/>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3F2C-B8AF-76E7-D78B-9A2386ACBE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C1C85F-4221-3CFF-AC4D-0042AB5D5F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EE7B4-98B6-1413-4E3F-23CA786667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3C8BEA4-8811-18F6-12A2-C45CF91C4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B1838-A0F5-8B47-AEB1-7DAAA4E6FFC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7030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A1C31-4774-04F9-C15D-5EB153AD4729}"/>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F041C0-55E6-4007-8041-662848140A50}"/>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A97BF-0CE2-4370-F0EE-2B808AA15F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50D474-99D7-EDF7-91FD-C0ADF3476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2D67-412C-99CB-75AE-5F52D15AE9F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6806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p>
            <a:r>
              <a:rPr kumimoji="0" lang="en-US" dirty="0"/>
              <a:t>Click to edit Master title </a:t>
            </a:r>
            <a:r>
              <a:rPr kumimoji="0" lang="en-US" dirty="0" err="1"/>
              <a:t>styleKLMM.jpg</a:t>
            </a:r>
            <a:endParaRPr kumimoji="0" lang="en-US" dirty="0"/>
          </a:p>
        </p:txBody>
      </p:sp>
      <p:sp>
        <p:nvSpPr>
          <p:cNvPr id="27" name="Content Placeholder 26"/>
          <p:cNvSpPr>
            <a:spLocks noGrp="1"/>
          </p:cNvSpPr>
          <p:nvPr>
            <p:ph idx="1" hasCustomPrompt="1"/>
          </p:nvPr>
        </p:nvSpPr>
        <p:spPr/>
        <p:txBody>
          <a:bodyPr/>
          <a:lstStyle/>
          <a:p>
            <a:pPr lvl="0" eaLnBrk="1" latinLnBrk="0" hangingPunct="1"/>
            <a:r>
              <a:rPr lang="en-US" dirty="0" err="1"/>
              <a:t>KLMM.jpg</a:t>
            </a:r>
            <a:endParaRPr kumimoji="0" lang="en-US" dirty="0"/>
          </a:p>
        </p:txBody>
      </p:sp>
      <p:sp>
        <p:nvSpPr>
          <p:cNvPr id="25" name="Date Placeholder 24"/>
          <p:cNvSpPr>
            <a:spLocks noGrp="1"/>
          </p:cNvSpPr>
          <p:nvPr>
            <p:ph type="dt" sz="half" idx="10"/>
          </p:nvPr>
        </p:nvSpPr>
        <p:spPr/>
        <p:txBody>
          <a:bodyPr/>
          <a:lstStyle/>
          <a:p>
            <a:fld id="{D37D88B1-F6EF-4C57-B60D-5D8BF91D49F7}" type="datetime1">
              <a:rPr lang="en-US" smtClean="0"/>
              <a:t>10/24/25</a:t>
            </a:fld>
            <a:endParaRPr lang="en-US"/>
          </a:p>
        </p:txBody>
      </p:sp>
      <p:sp>
        <p:nvSpPr>
          <p:cNvPr id="19" name="Footer Placeholder 18"/>
          <p:cNvSpPr>
            <a:spLocks noGrp="1"/>
          </p:cNvSpPr>
          <p:nvPr>
            <p:ph type="ftr" sz="quarter" idx="11"/>
          </p:nvPr>
        </p:nvSpPr>
        <p:spPr>
          <a:xfrm>
            <a:off x="5093547" y="108374"/>
            <a:ext cx="4118187" cy="410916"/>
          </a:xfrm>
        </p:spPr>
        <p:txBody>
          <a:bodyPr/>
          <a:lstStyle/>
          <a:p>
            <a:endParaRPr lang="en-US"/>
          </a:p>
        </p:txBody>
      </p:sp>
      <p:sp>
        <p:nvSpPr>
          <p:cNvPr id="16" name="Slide Number Placeholder 15"/>
          <p:cNvSpPr>
            <a:spLocks noGrp="1"/>
          </p:cNvSpPr>
          <p:nvPr>
            <p:ph type="sldNum" sz="quarter" idx="12"/>
          </p:nvPr>
        </p:nvSpPr>
        <p:spPr>
          <a:xfrm>
            <a:off x="11417916" y="8868009"/>
            <a:ext cx="1079398" cy="351130"/>
          </a:xfrm>
        </p:spPr>
        <p:txBody>
          <a:bodyPr/>
          <a:lstStyle>
            <a:lvl1pPr>
              <a:defRPr sz="2000">
                <a:solidFill>
                  <a:schemeClr val="tx1"/>
                </a:solidFill>
              </a:defRPr>
            </a:lvl1pPr>
          </a:lstStyle>
          <a:p>
            <a:fld id="{12B5688F-7ACC-4718-B10C-198726840C5D}" type="slidenum">
              <a:rPr lang="en-US" smtClean="0"/>
              <a:pPr/>
              <a:t>‹#›</a:t>
            </a:fld>
            <a:endParaRPr lang="en-US"/>
          </a:p>
        </p:txBody>
      </p:sp>
      <p:sp>
        <p:nvSpPr>
          <p:cNvPr id="4" name="Subtitle 8">
            <a:extLst>
              <a:ext uri="{FF2B5EF4-FFF2-40B4-BE49-F238E27FC236}">
                <a16:creationId xmlns:a16="http://schemas.microsoft.com/office/drawing/2014/main" id="{33816D3C-3023-FDCF-C470-013D0C06222B}"/>
              </a:ext>
            </a:extLst>
          </p:cNvPr>
          <p:cNvSpPr>
            <a:spLocks noGrp="1"/>
          </p:cNvSpPr>
          <p:nvPr>
            <p:ph type="subTitle" idx="13" hasCustomPrompt="1"/>
          </p:nvPr>
        </p:nvSpPr>
        <p:spPr>
          <a:xfrm>
            <a:off x="99342" y="8647288"/>
            <a:ext cx="12029440" cy="644069"/>
          </a:xfrm>
        </p:spPr>
        <p:txBody>
          <a:bodyPr anchor="b">
            <a:normAutofit/>
          </a:bodyPr>
          <a:lstStyle>
            <a:lvl1pPr marL="0" indent="0" algn="l">
              <a:spcBef>
                <a:spcPts val="0"/>
              </a:spcBef>
              <a:buNone/>
              <a:defRPr sz="1280" b="0">
                <a:solidFill>
                  <a:schemeClr val="tx2">
                    <a:shade val="75000"/>
                  </a:schemeClr>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dirty="0"/>
              <a:t>As of: 7 August 2024</a:t>
            </a:r>
          </a:p>
          <a:p>
            <a:r>
              <a:rPr kumimoji="0" lang="en-US" dirty="0"/>
              <a:t>©️Copyright 2024 – KLMM MINISTRIES</a:t>
            </a:r>
          </a:p>
        </p:txBody>
      </p:sp>
      <p:sp>
        <p:nvSpPr>
          <p:cNvPr id="3" name="Rectangle 2">
            <a:extLst>
              <a:ext uri="{FF2B5EF4-FFF2-40B4-BE49-F238E27FC236}">
                <a16:creationId xmlns:a16="http://schemas.microsoft.com/office/drawing/2014/main" id="{108DA907-EEA4-B2B7-DBB6-B0B95211EF26}"/>
              </a:ext>
            </a:extLst>
          </p:cNvPr>
          <p:cNvSpPr/>
          <p:nvPr userDrawn="1"/>
        </p:nvSpPr>
        <p:spPr>
          <a:xfrm>
            <a:off x="8841017" y="8653368"/>
            <a:ext cx="3116598" cy="646331"/>
          </a:xfrm>
          <a:prstGeom prst="rect">
            <a:avLst/>
          </a:prstGeom>
        </p:spPr>
        <p:txBody>
          <a:bodyPr wrap="square">
            <a:spAutoFit/>
          </a:bodyPr>
          <a:lstStyle/>
          <a:p>
            <a:pPr algn="r"/>
            <a:r>
              <a:rPr lang="en-US" sz="1200" dirty="0">
                <a:solidFill>
                  <a:schemeClr val="tx1">
                    <a:lumMod val="75000"/>
                    <a:lumOff val="25000"/>
                  </a:schemeClr>
                </a:solidFill>
                <a:effectLst>
                  <a:outerShdw blurRad="38100" dist="38100" dir="2700000" algn="tl">
                    <a:srgbClr val="000000">
                      <a:alpha val="43137"/>
                    </a:srgbClr>
                  </a:outerShdw>
                </a:effectLst>
              </a:rPr>
              <a:t>APOLOGETICS FORUMS</a:t>
            </a:r>
          </a:p>
          <a:p>
            <a:pPr algn="r"/>
            <a:r>
              <a:rPr lang="en-US" sz="800" dirty="0">
                <a:solidFill>
                  <a:srgbClr val="C00000"/>
                </a:solidFill>
                <a:latin typeface="Google Sans"/>
              </a:rPr>
              <a:t> </a:t>
            </a:r>
            <a:r>
              <a:rPr lang="en-US" sz="1200" dirty="0">
                <a:solidFill>
                  <a:srgbClr val="C00000"/>
                </a:solidFill>
                <a:latin typeface="Google Sans"/>
              </a:rPr>
              <a:t>CONTENDING FOR THE FAITH</a:t>
            </a:r>
            <a:endParaRPr lang="en-US" sz="600" b="1" dirty="0">
              <a:solidFill>
                <a:srgbClr val="C00000"/>
              </a:solidFill>
            </a:endParaRPr>
          </a:p>
          <a:p>
            <a:endParaRPr lang="en-US" sz="1100" dirty="0">
              <a:solidFill>
                <a:schemeClr val="tx1">
                  <a:lumMod val="75000"/>
                  <a:lumOff val="25000"/>
                </a:schemeClr>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658D9688-5867-DD2F-C29C-0627EACBF4E1}"/>
              </a:ext>
            </a:extLst>
          </p:cNvPr>
          <p:cNvSpPr/>
          <p:nvPr userDrawn="1"/>
        </p:nvSpPr>
        <p:spPr>
          <a:xfrm>
            <a:off x="209550" y="247650"/>
            <a:ext cx="12552362" cy="9105088"/>
          </a:xfrm>
          <a:prstGeom prst="rect">
            <a:avLst/>
          </a:prstGeom>
          <a:noFill/>
          <a:ln w="98425" cmpd="thinThick">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3727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body" idx="1"/>
          </p:nvPr>
        </p:nvSpPr>
        <p:spPr>
          <a:xfrm>
            <a:off x="650240" y="2184806"/>
            <a:ext cx="5201920" cy="6528410"/>
          </a:xfrm>
          <a:prstGeom prst="rect">
            <a:avLst/>
          </a:prstGeom>
          <a:noFill/>
          <a:ln>
            <a:noFill/>
          </a:ln>
        </p:spPr>
        <p:txBody>
          <a:bodyPr spcFirstLastPara="1" wrap="square" lIns="130025" tIns="65000" rIns="130025" bIns="65000" anchor="t" anchorCtr="0">
            <a:noAutofit/>
          </a:bodyPr>
          <a:lstStyle>
            <a:lvl1pPr marL="457200" lvl="0" indent="-482600" algn="l">
              <a:spcBef>
                <a:spcPts val="800"/>
              </a:spcBef>
              <a:spcAft>
                <a:spcPts val="0"/>
              </a:spcAft>
              <a:buSzPts val="4000"/>
              <a:buChar char="•"/>
              <a:defRPr sz="4000"/>
            </a:lvl1pPr>
            <a:lvl2pPr marL="914400" lvl="1" indent="-444500" algn="l">
              <a:spcBef>
                <a:spcPts val="680"/>
              </a:spcBef>
              <a:spcAft>
                <a:spcPts val="0"/>
              </a:spcAft>
              <a:buSzPts val="3400"/>
              <a:buChar char="•"/>
              <a:defRPr sz="3400"/>
            </a:lvl2pPr>
            <a:lvl3pPr marL="1371600" lvl="2" indent="-406400" algn="l">
              <a:spcBef>
                <a:spcPts val="560"/>
              </a:spcBef>
              <a:spcAft>
                <a:spcPts val="0"/>
              </a:spcAft>
              <a:buSzPts val="2800"/>
              <a:buChar char="•"/>
              <a:defRPr sz="2800"/>
            </a:lvl3pPr>
            <a:lvl4pPr marL="1828800" lvl="3" indent="-393700" algn="l">
              <a:spcBef>
                <a:spcPts val="520"/>
              </a:spcBef>
              <a:spcAft>
                <a:spcPts val="0"/>
              </a:spcAft>
              <a:buSzPts val="2600"/>
              <a:buChar char="•"/>
              <a:defRPr sz="2600"/>
            </a:lvl4pPr>
            <a:lvl5pPr marL="2286000" lvl="4" indent="-393700" algn="l">
              <a:spcBef>
                <a:spcPts val="520"/>
              </a:spcBef>
              <a:spcAft>
                <a:spcPts val="0"/>
              </a:spcAft>
              <a:buSzPts val="2600"/>
              <a:buChar char="•"/>
              <a:defRPr sz="2600"/>
            </a:lvl5pPr>
            <a:lvl6pPr marL="2743200" lvl="5" indent="-393700" algn="l">
              <a:spcBef>
                <a:spcPts val="520"/>
              </a:spcBef>
              <a:spcAft>
                <a:spcPts val="0"/>
              </a:spcAft>
              <a:buSzPts val="2600"/>
              <a:buChar char="•"/>
              <a:defRPr sz="2600"/>
            </a:lvl6pPr>
            <a:lvl7pPr marL="3200400" lvl="6" indent="-393700" algn="l">
              <a:spcBef>
                <a:spcPts val="520"/>
              </a:spcBef>
              <a:spcAft>
                <a:spcPts val="0"/>
              </a:spcAft>
              <a:buSzPts val="2600"/>
              <a:buChar char="•"/>
              <a:defRPr sz="2600"/>
            </a:lvl7pPr>
            <a:lvl8pPr marL="3657600" lvl="7" indent="-393700" algn="l">
              <a:spcBef>
                <a:spcPts val="520"/>
              </a:spcBef>
              <a:spcAft>
                <a:spcPts val="0"/>
              </a:spcAft>
              <a:buSzPts val="2600"/>
              <a:buChar char="•"/>
              <a:defRPr sz="2600"/>
            </a:lvl8pPr>
            <a:lvl9pPr marL="4114800" lvl="8" indent="-393700" algn="l">
              <a:spcBef>
                <a:spcPts val="520"/>
              </a:spcBef>
              <a:spcAft>
                <a:spcPts val="0"/>
              </a:spcAft>
              <a:buSzPts val="2600"/>
              <a:buChar char="•"/>
              <a:defRPr sz="2600"/>
            </a:lvl9pPr>
          </a:lstStyle>
          <a:p>
            <a:endParaRPr/>
          </a:p>
        </p:txBody>
      </p:sp>
      <p:sp>
        <p:nvSpPr>
          <p:cNvPr id="66" name="Google Shape;66;p32"/>
          <p:cNvSpPr txBox="1">
            <a:spLocks noGrp="1"/>
          </p:cNvSpPr>
          <p:nvPr>
            <p:ph type="body" idx="2"/>
          </p:nvPr>
        </p:nvSpPr>
        <p:spPr>
          <a:xfrm>
            <a:off x="6285653" y="2184806"/>
            <a:ext cx="5201920" cy="6528410"/>
          </a:xfrm>
          <a:prstGeom prst="rect">
            <a:avLst/>
          </a:prstGeom>
          <a:noFill/>
          <a:ln>
            <a:noFill/>
          </a:ln>
        </p:spPr>
        <p:txBody>
          <a:bodyPr spcFirstLastPara="1" wrap="square" lIns="130025" tIns="65000" rIns="130025" bIns="65000" anchor="t" anchorCtr="0">
            <a:noAutofit/>
          </a:bodyPr>
          <a:lstStyle>
            <a:lvl1pPr marL="457200" lvl="0" indent="-482600" algn="l">
              <a:spcBef>
                <a:spcPts val="800"/>
              </a:spcBef>
              <a:spcAft>
                <a:spcPts val="0"/>
              </a:spcAft>
              <a:buSzPts val="4000"/>
              <a:buChar char="•"/>
              <a:defRPr sz="4000"/>
            </a:lvl1pPr>
            <a:lvl2pPr marL="914400" lvl="1" indent="-444500" algn="l">
              <a:spcBef>
                <a:spcPts val="680"/>
              </a:spcBef>
              <a:spcAft>
                <a:spcPts val="0"/>
              </a:spcAft>
              <a:buSzPts val="3400"/>
              <a:buChar char="•"/>
              <a:defRPr sz="3400"/>
            </a:lvl2pPr>
            <a:lvl3pPr marL="1371600" lvl="2" indent="-406400" algn="l">
              <a:spcBef>
                <a:spcPts val="560"/>
              </a:spcBef>
              <a:spcAft>
                <a:spcPts val="0"/>
              </a:spcAft>
              <a:buSzPts val="2800"/>
              <a:buChar char="•"/>
              <a:defRPr sz="2800"/>
            </a:lvl3pPr>
            <a:lvl4pPr marL="1828800" lvl="3" indent="-393700" algn="l">
              <a:spcBef>
                <a:spcPts val="520"/>
              </a:spcBef>
              <a:spcAft>
                <a:spcPts val="0"/>
              </a:spcAft>
              <a:buSzPts val="2600"/>
              <a:buChar char="•"/>
              <a:defRPr sz="2600"/>
            </a:lvl4pPr>
            <a:lvl5pPr marL="2286000" lvl="4" indent="-393700" algn="l">
              <a:spcBef>
                <a:spcPts val="520"/>
              </a:spcBef>
              <a:spcAft>
                <a:spcPts val="0"/>
              </a:spcAft>
              <a:buSzPts val="2600"/>
              <a:buChar char="•"/>
              <a:defRPr sz="2600"/>
            </a:lvl5pPr>
            <a:lvl6pPr marL="2743200" lvl="5" indent="-393700" algn="l">
              <a:spcBef>
                <a:spcPts val="520"/>
              </a:spcBef>
              <a:spcAft>
                <a:spcPts val="0"/>
              </a:spcAft>
              <a:buSzPts val="2600"/>
              <a:buChar char="•"/>
              <a:defRPr sz="2600"/>
            </a:lvl6pPr>
            <a:lvl7pPr marL="3200400" lvl="6" indent="-393700" algn="l">
              <a:spcBef>
                <a:spcPts val="520"/>
              </a:spcBef>
              <a:spcAft>
                <a:spcPts val="0"/>
              </a:spcAft>
              <a:buSzPts val="2600"/>
              <a:buChar char="•"/>
              <a:defRPr sz="2600"/>
            </a:lvl7pPr>
            <a:lvl8pPr marL="3657600" lvl="7" indent="-393700" algn="l">
              <a:spcBef>
                <a:spcPts val="520"/>
              </a:spcBef>
              <a:spcAft>
                <a:spcPts val="0"/>
              </a:spcAft>
              <a:buSzPts val="2600"/>
              <a:buChar char="•"/>
              <a:defRPr sz="2600"/>
            </a:lvl8pPr>
            <a:lvl9pPr marL="4114800" lvl="8" indent="-393700" algn="l">
              <a:spcBef>
                <a:spcPts val="520"/>
              </a:spcBef>
              <a:spcAft>
                <a:spcPts val="0"/>
              </a:spcAft>
              <a:buSzPts val="2600"/>
              <a:buChar char="•"/>
              <a:defRPr sz="2600"/>
            </a:lvl9pPr>
          </a:lstStyle>
          <a:p>
            <a:endParaRPr/>
          </a:p>
        </p:txBody>
      </p:sp>
      <p:sp>
        <p:nvSpPr>
          <p:cNvPr id="67" name="Google Shape;67;p32"/>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body" idx="1"/>
          </p:nvPr>
        </p:nvSpPr>
        <p:spPr>
          <a:xfrm>
            <a:off x="650240" y="2183272"/>
            <a:ext cx="5201920" cy="909884"/>
          </a:xfrm>
          <a:prstGeom prst="rect">
            <a:avLst/>
          </a:prstGeom>
          <a:noFill/>
          <a:ln>
            <a:noFill/>
          </a:ln>
        </p:spPr>
        <p:txBody>
          <a:bodyPr spcFirstLastPara="1" wrap="square" lIns="130025" tIns="65000" rIns="130025" bIns="65000" anchor="b" anchorCtr="0">
            <a:noAutofit/>
          </a:bodyPr>
          <a:lstStyle>
            <a:lvl1pPr marL="457200" lvl="0" indent="-228600" algn="ctr">
              <a:spcBef>
                <a:spcPts val="560"/>
              </a:spcBef>
              <a:spcAft>
                <a:spcPts val="0"/>
              </a:spcAft>
              <a:buSzPts val="2800"/>
              <a:buNone/>
              <a:defRPr sz="2800" b="1">
                <a:solidFill>
                  <a:schemeClr val="dk2"/>
                </a:solidFill>
              </a:defRPr>
            </a:lvl1pPr>
            <a:lvl2pPr marL="914400" lvl="1" indent="-228600" algn="l">
              <a:spcBef>
                <a:spcPts val="560"/>
              </a:spcBef>
              <a:spcAft>
                <a:spcPts val="0"/>
              </a:spcAft>
              <a:buSzPts val="2800"/>
              <a:buNone/>
              <a:defRPr sz="2800" b="1"/>
            </a:lvl2pPr>
            <a:lvl3pPr marL="1371600" lvl="2" indent="-228600" algn="l">
              <a:spcBef>
                <a:spcPts val="520"/>
              </a:spcBef>
              <a:spcAft>
                <a:spcPts val="0"/>
              </a:spcAft>
              <a:buSzPts val="2600"/>
              <a:buNone/>
              <a:defRPr sz="2600" b="1"/>
            </a:lvl3pPr>
            <a:lvl4pPr marL="1828800" lvl="3" indent="-228600" algn="l">
              <a:spcBef>
                <a:spcPts val="460"/>
              </a:spcBef>
              <a:spcAft>
                <a:spcPts val="0"/>
              </a:spcAft>
              <a:buSzPts val="2300"/>
              <a:buNone/>
              <a:defRPr sz="2300" b="1"/>
            </a:lvl4pPr>
            <a:lvl5pPr marL="2286000" lvl="4" indent="-228600" algn="l">
              <a:spcBef>
                <a:spcPts val="460"/>
              </a:spcBef>
              <a:spcAft>
                <a:spcPts val="0"/>
              </a:spcAft>
              <a:buSzPts val="2300"/>
              <a:buNone/>
              <a:defRPr sz="2300" b="1"/>
            </a:lvl5pPr>
            <a:lvl6pPr marL="2743200" lvl="5" indent="-228600" algn="l">
              <a:spcBef>
                <a:spcPts val="460"/>
              </a:spcBef>
              <a:spcAft>
                <a:spcPts val="0"/>
              </a:spcAft>
              <a:buSzPts val="2300"/>
              <a:buNone/>
              <a:defRPr sz="2300" b="1"/>
            </a:lvl6pPr>
            <a:lvl7pPr marL="3200400" lvl="6" indent="-228600" algn="l">
              <a:spcBef>
                <a:spcPts val="460"/>
              </a:spcBef>
              <a:spcAft>
                <a:spcPts val="0"/>
              </a:spcAft>
              <a:buSzPts val="2300"/>
              <a:buNone/>
              <a:defRPr sz="2300" b="1"/>
            </a:lvl7pPr>
            <a:lvl8pPr marL="3657600" lvl="7" indent="-228600" algn="l">
              <a:spcBef>
                <a:spcPts val="460"/>
              </a:spcBef>
              <a:spcAft>
                <a:spcPts val="0"/>
              </a:spcAft>
              <a:buSzPts val="2300"/>
              <a:buNone/>
              <a:defRPr sz="2300" b="1"/>
            </a:lvl8pPr>
            <a:lvl9pPr marL="4114800" lvl="8" indent="-228600" algn="l">
              <a:spcBef>
                <a:spcPts val="460"/>
              </a:spcBef>
              <a:spcAft>
                <a:spcPts val="0"/>
              </a:spcAft>
              <a:buSzPts val="2300"/>
              <a:buNone/>
              <a:defRPr sz="2300" b="1"/>
            </a:lvl9pPr>
          </a:lstStyle>
          <a:p>
            <a:endParaRPr/>
          </a:p>
        </p:txBody>
      </p:sp>
      <p:sp>
        <p:nvSpPr>
          <p:cNvPr id="81" name="Google Shape;81;p34"/>
          <p:cNvSpPr txBox="1">
            <a:spLocks noGrp="1"/>
          </p:cNvSpPr>
          <p:nvPr>
            <p:ph type="body" idx="2"/>
          </p:nvPr>
        </p:nvSpPr>
        <p:spPr>
          <a:xfrm>
            <a:off x="650240" y="3093155"/>
            <a:ext cx="5201920" cy="5619610"/>
          </a:xfrm>
          <a:prstGeom prst="rect">
            <a:avLst/>
          </a:prstGeom>
          <a:noFill/>
          <a:ln>
            <a:noFill/>
          </a:ln>
        </p:spPr>
        <p:txBody>
          <a:bodyPr spcFirstLastPara="1" wrap="square" lIns="130025" tIns="65000" rIns="130025" bIns="65000" anchor="t" anchorCtr="0">
            <a:noAutofit/>
          </a:bodyPr>
          <a:lstStyle>
            <a:lvl1pPr marL="457200" lvl="0" indent="-444500" algn="l">
              <a:spcBef>
                <a:spcPts val="680"/>
              </a:spcBef>
              <a:spcAft>
                <a:spcPts val="0"/>
              </a:spcAft>
              <a:buSzPts val="3400"/>
              <a:buChar char="•"/>
              <a:defRPr sz="3400"/>
            </a:lvl1pPr>
            <a:lvl2pPr marL="914400" lvl="1" indent="-406400" algn="l">
              <a:spcBef>
                <a:spcPts val="560"/>
              </a:spcBef>
              <a:spcAft>
                <a:spcPts val="0"/>
              </a:spcAft>
              <a:buSzPts val="2800"/>
              <a:buChar char="•"/>
              <a:defRPr sz="2800"/>
            </a:lvl2pPr>
            <a:lvl3pPr marL="1371600" lvl="2" indent="-393700" algn="l">
              <a:spcBef>
                <a:spcPts val="520"/>
              </a:spcBef>
              <a:spcAft>
                <a:spcPts val="0"/>
              </a:spcAft>
              <a:buSzPts val="2600"/>
              <a:buChar char="•"/>
              <a:defRPr sz="2600"/>
            </a:lvl3pPr>
            <a:lvl4pPr marL="1828800" lvl="3" indent="-374650" algn="l">
              <a:spcBef>
                <a:spcPts val="460"/>
              </a:spcBef>
              <a:spcAft>
                <a:spcPts val="0"/>
              </a:spcAft>
              <a:buSzPts val="2300"/>
              <a:buChar char="•"/>
              <a:defRPr sz="2300"/>
            </a:lvl4pPr>
            <a:lvl5pPr marL="2286000" lvl="4" indent="-374650" algn="l">
              <a:spcBef>
                <a:spcPts val="460"/>
              </a:spcBef>
              <a:spcAft>
                <a:spcPts val="0"/>
              </a:spcAft>
              <a:buSzPts val="2300"/>
              <a:buChar char="•"/>
              <a:defRPr sz="2300"/>
            </a:lvl5pPr>
            <a:lvl6pPr marL="2743200" lvl="5" indent="-374650" algn="l">
              <a:spcBef>
                <a:spcPts val="460"/>
              </a:spcBef>
              <a:spcAft>
                <a:spcPts val="0"/>
              </a:spcAft>
              <a:buSzPts val="2300"/>
              <a:buChar char="•"/>
              <a:defRPr sz="2300"/>
            </a:lvl6pPr>
            <a:lvl7pPr marL="3200400" lvl="6" indent="-374650" algn="l">
              <a:spcBef>
                <a:spcPts val="460"/>
              </a:spcBef>
              <a:spcAft>
                <a:spcPts val="0"/>
              </a:spcAft>
              <a:buSzPts val="2300"/>
              <a:buChar char="•"/>
              <a:defRPr sz="2300"/>
            </a:lvl7pPr>
            <a:lvl8pPr marL="3657600" lvl="7" indent="-374650" algn="l">
              <a:spcBef>
                <a:spcPts val="460"/>
              </a:spcBef>
              <a:spcAft>
                <a:spcPts val="0"/>
              </a:spcAft>
              <a:buSzPts val="2300"/>
              <a:buChar char="•"/>
              <a:defRPr sz="2300"/>
            </a:lvl8pPr>
            <a:lvl9pPr marL="4114800" lvl="8" indent="-374650" algn="l">
              <a:spcBef>
                <a:spcPts val="460"/>
              </a:spcBef>
              <a:spcAft>
                <a:spcPts val="0"/>
              </a:spcAft>
              <a:buSzPts val="2300"/>
              <a:buChar char="•"/>
              <a:defRPr sz="2300"/>
            </a:lvl9pPr>
          </a:lstStyle>
          <a:p>
            <a:endParaRPr/>
          </a:p>
        </p:txBody>
      </p:sp>
      <p:sp>
        <p:nvSpPr>
          <p:cNvPr id="82" name="Google Shape;82;p34"/>
          <p:cNvSpPr txBox="1">
            <a:spLocks noGrp="1"/>
          </p:cNvSpPr>
          <p:nvPr>
            <p:ph type="body" idx="3"/>
          </p:nvPr>
        </p:nvSpPr>
        <p:spPr>
          <a:xfrm>
            <a:off x="6285653" y="2183272"/>
            <a:ext cx="5201920" cy="909884"/>
          </a:xfrm>
          <a:prstGeom prst="rect">
            <a:avLst/>
          </a:prstGeom>
          <a:noFill/>
          <a:ln>
            <a:noFill/>
          </a:ln>
        </p:spPr>
        <p:txBody>
          <a:bodyPr spcFirstLastPara="1" wrap="square" lIns="130025" tIns="65000" rIns="130025" bIns="65000" anchor="b" anchorCtr="0">
            <a:noAutofit/>
          </a:bodyPr>
          <a:lstStyle>
            <a:lvl1pPr marL="457200" lvl="0" indent="-228600" algn="ctr">
              <a:spcBef>
                <a:spcPts val="560"/>
              </a:spcBef>
              <a:spcAft>
                <a:spcPts val="0"/>
              </a:spcAft>
              <a:buSzPts val="2800"/>
              <a:buNone/>
              <a:defRPr sz="2800" b="1">
                <a:solidFill>
                  <a:schemeClr val="dk2"/>
                </a:solidFill>
              </a:defRPr>
            </a:lvl1pPr>
            <a:lvl2pPr marL="914400" lvl="1" indent="-228600" algn="l">
              <a:spcBef>
                <a:spcPts val="560"/>
              </a:spcBef>
              <a:spcAft>
                <a:spcPts val="0"/>
              </a:spcAft>
              <a:buSzPts val="2800"/>
              <a:buNone/>
              <a:defRPr sz="2800" b="1"/>
            </a:lvl2pPr>
            <a:lvl3pPr marL="1371600" lvl="2" indent="-228600" algn="l">
              <a:spcBef>
                <a:spcPts val="520"/>
              </a:spcBef>
              <a:spcAft>
                <a:spcPts val="0"/>
              </a:spcAft>
              <a:buSzPts val="2600"/>
              <a:buNone/>
              <a:defRPr sz="2600" b="1"/>
            </a:lvl3pPr>
            <a:lvl4pPr marL="1828800" lvl="3" indent="-228600" algn="l">
              <a:spcBef>
                <a:spcPts val="460"/>
              </a:spcBef>
              <a:spcAft>
                <a:spcPts val="0"/>
              </a:spcAft>
              <a:buSzPts val="2300"/>
              <a:buNone/>
              <a:defRPr sz="2300" b="1"/>
            </a:lvl4pPr>
            <a:lvl5pPr marL="2286000" lvl="4" indent="-228600" algn="l">
              <a:spcBef>
                <a:spcPts val="460"/>
              </a:spcBef>
              <a:spcAft>
                <a:spcPts val="0"/>
              </a:spcAft>
              <a:buSzPts val="2300"/>
              <a:buNone/>
              <a:defRPr sz="2300" b="1"/>
            </a:lvl5pPr>
            <a:lvl6pPr marL="2743200" lvl="5" indent="-228600" algn="l">
              <a:spcBef>
                <a:spcPts val="460"/>
              </a:spcBef>
              <a:spcAft>
                <a:spcPts val="0"/>
              </a:spcAft>
              <a:buSzPts val="2300"/>
              <a:buNone/>
              <a:defRPr sz="2300" b="1"/>
            </a:lvl6pPr>
            <a:lvl7pPr marL="3200400" lvl="6" indent="-228600" algn="l">
              <a:spcBef>
                <a:spcPts val="460"/>
              </a:spcBef>
              <a:spcAft>
                <a:spcPts val="0"/>
              </a:spcAft>
              <a:buSzPts val="2300"/>
              <a:buNone/>
              <a:defRPr sz="2300" b="1"/>
            </a:lvl7pPr>
            <a:lvl8pPr marL="3657600" lvl="7" indent="-228600" algn="l">
              <a:spcBef>
                <a:spcPts val="460"/>
              </a:spcBef>
              <a:spcAft>
                <a:spcPts val="0"/>
              </a:spcAft>
              <a:buSzPts val="2300"/>
              <a:buNone/>
              <a:defRPr sz="2300" b="1"/>
            </a:lvl8pPr>
            <a:lvl9pPr marL="4114800" lvl="8" indent="-228600" algn="l">
              <a:spcBef>
                <a:spcPts val="460"/>
              </a:spcBef>
              <a:spcAft>
                <a:spcPts val="0"/>
              </a:spcAft>
              <a:buSzPts val="2300"/>
              <a:buNone/>
              <a:defRPr sz="2300" b="1"/>
            </a:lvl9pPr>
          </a:lstStyle>
          <a:p>
            <a:endParaRPr/>
          </a:p>
        </p:txBody>
      </p:sp>
      <p:sp>
        <p:nvSpPr>
          <p:cNvPr id="83" name="Google Shape;83;p34"/>
          <p:cNvSpPr txBox="1">
            <a:spLocks noGrp="1"/>
          </p:cNvSpPr>
          <p:nvPr>
            <p:ph type="body" idx="4"/>
          </p:nvPr>
        </p:nvSpPr>
        <p:spPr>
          <a:xfrm>
            <a:off x="6285653" y="3093155"/>
            <a:ext cx="5201920" cy="5619610"/>
          </a:xfrm>
          <a:prstGeom prst="rect">
            <a:avLst/>
          </a:prstGeom>
          <a:noFill/>
          <a:ln>
            <a:noFill/>
          </a:ln>
        </p:spPr>
        <p:txBody>
          <a:bodyPr spcFirstLastPara="1" wrap="square" lIns="130025" tIns="65000" rIns="130025" bIns="65000" anchor="t" anchorCtr="0">
            <a:noAutofit/>
          </a:bodyPr>
          <a:lstStyle>
            <a:lvl1pPr marL="457200" lvl="0" indent="-444500" algn="l">
              <a:spcBef>
                <a:spcPts val="680"/>
              </a:spcBef>
              <a:spcAft>
                <a:spcPts val="0"/>
              </a:spcAft>
              <a:buSzPts val="3400"/>
              <a:buChar char="•"/>
              <a:defRPr sz="3400"/>
            </a:lvl1pPr>
            <a:lvl2pPr marL="914400" lvl="1" indent="-406400" algn="l">
              <a:spcBef>
                <a:spcPts val="560"/>
              </a:spcBef>
              <a:spcAft>
                <a:spcPts val="0"/>
              </a:spcAft>
              <a:buSzPts val="2800"/>
              <a:buChar char="•"/>
              <a:defRPr sz="2800"/>
            </a:lvl2pPr>
            <a:lvl3pPr marL="1371600" lvl="2" indent="-393700" algn="l">
              <a:spcBef>
                <a:spcPts val="520"/>
              </a:spcBef>
              <a:spcAft>
                <a:spcPts val="0"/>
              </a:spcAft>
              <a:buSzPts val="2600"/>
              <a:buChar char="•"/>
              <a:defRPr sz="2600"/>
            </a:lvl3pPr>
            <a:lvl4pPr marL="1828800" lvl="3" indent="-374650" algn="l">
              <a:spcBef>
                <a:spcPts val="460"/>
              </a:spcBef>
              <a:spcAft>
                <a:spcPts val="0"/>
              </a:spcAft>
              <a:buSzPts val="2300"/>
              <a:buChar char="•"/>
              <a:defRPr sz="2300"/>
            </a:lvl4pPr>
            <a:lvl5pPr marL="2286000" lvl="4" indent="-374650" algn="l">
              <a:spcBef>
                <a:spcPts val="460"/>
              </a:spcBef>
              <a:spcAft>
                <a:spcPts val="0"/>
              </a:spcAft>
              <a:buSzPts val="2300"/>
              <a:buChar char="•"/>
              <a:defRPr sz="2300"/>
            </a:lvl5pPr>
            <a:lvl6pPr marL="2743200" lvl="5" indent="-374650" algn="l">
              <a:spcBef>
                <a:spcPts val="460"/>
              </a:spcBef>
              <a:spcAft>
                <a:spcPts val="0"/>
              </a:spcAft>
              <a:buSzPts val="2300"/>
              <a:buChar char="•"/>
              <a:defRPr sz="2300"/>
            </a:lvl6pPr>
            <a:lvl7pPr marL="3200400" lvl="6" indent="-374650" algn="l">
              <a:spcBef>
                <a:spcPts val="460"/>
              </a:spcBef>
              <a:spcAft>
                <a:spcPts val="0"/>
              </a:spcAft>
              <a:buSzPts val="2300"/>
              <a:buChar char="•"/>
              <a:defRPr sz="2300"/>
            </a:lvl7pPr>
            <a:lvl8pPr marL="3657600" lvl="7" indent="-374650" algn="l">
              <a:spcBef>
                <a:spcPts val="460"/>
              </a:spcBef>
              <a:spcAft>
                <a:spcPts val="0"/>
              </a:spcAft>
              <a:buSzPts val="2300"/>
              <a:buChar char="•"/>
              <a:defRPr sz="2300"/>
            </a:lvl8pPr>
            <a:lvl9pPr marL="4114800" lvl="8" indent="-374650" algn="l">
              <a:spcBef>
                <a:spcPts val="460"/>
              </a:spcBef>
              <a:spcAft>
                <a:spcPts val="0"/>
              </a:spcAft>
              <a:buSzPts val="2300"/>
              <a:buChar char="•"/>
              <a:defRPr sz="2300"/>
            </a:lvl9pPr>
          </a:lstStyle>
          <a:p>
            <a:endParaRPr/>
          </a:p>
        </p:txBody>
      </p:sp>
      <p:sp>
        <p:nvSpPr>
          <p:cNvPr id="84" name="Google Shape;84;p34"/>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4"/>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36"/>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6"/>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6"/>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38"/>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8"/>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8"/>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Google Shape;121;p40"/>
          <p:cNvSpPr txBox="1">
            <a:spLocks noGrp="1"/>
          </p:cNvSpPr>
          <p:nvPr>
            <p:ph type="title"/>
          </p:nvPr>
        </p:nvSpPr>
        <p:spPr>
          <a:xfrm>
            <a:off x="433495" y="7815885"/>
            <a:ext cx="11054080" cy="845312"/>
          </a:xfrm>
          <a:prstGeom prst="rect">
            <a:avLst/>
          </a:prstGeom>
          <a:noFill/>
          <a:ln>
            <a:noFill/>
          </a:ln>
        </p:spPr>
        <p:txBody>
          <a:bodyPr spcFirstLastPara="1" wrap="square" lIns="130025" tIns="65000" rIns="130025" bIns="65000" anchor="b" anchorCtr="0">
            <a:noAutofit/>
          </a:bodyPr>
          <a:lstStyle>
            <a:lvl1pPr lvl="0" algn="ctr">
              <a:spcBef>
                <a:spcPts val="0"/>
              </a:spcBef>
              <a:spcAft>
                <a:spcPts val="0"/>
              </a:spcAft>
              <a:buSzPts val="1400"/>
              <a:buNone/>
              <a:defRPr sz="31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0"/>
          <p:cNvSpPr txBox="1">
            <a:spLocks noGrp="1"/>
          </p:cNvSpPr>
          <p:nvPr>
            <p:ph type="body" idx="1"/>
          </p:nvPr>
        </p:nvSpPr>
        <p:spPr>
          <a:xfrm>
            <a:off x="433493" y="8669867"/>
            <a:ext cx="11054081" cy="866987"/>
          </a:xfrm>
          <a:prstGeom prst="rect">
            <a:avLst/>
          </a:prstGeom>
          <a:noFill/>
          <a:ln>
            <a:noFill/>
          </a:ln>
        </p:spPr>
        <p:txBody>
          <a:bodyPr spcFirstLastPara="1" wrap="square" lIns="130025" tIns="65000" rIns="130025" bIns="65000" anchor="t" anchorCtr="0">
            <a:normAutofit/>
          </a:bodyPr>
          <a:lstStyle>
            <a:lvl1pPr marL="457200" lvl="0" indent="-228600" algn="ctr">
              <a:spcBef>
                <a:spcPts val="460"/>
              </a:spcBef>
              <a:spcAft>
                <a:spcPts val="0"/>
              </a:spcAft>
              <a:buSzPts val="2300"/>
              <a:buNone/>
              <a:defRPr sz="2300"/>
            </a:lvl1pPr>
            <a:lvl2pPr marL="914400" lvl="1" indent="-228600" algn="l">
              <a:spcBef>
                <a:spcPts val="340"/>
              </a:spcBef>
              <a:spcAft>
                <a:spcPts val="0"/>
              </a:spcAft>
              <a:buSzPts val="1700"/>
              <a:buNone/>
              <a:defRPr sz="1700"/>
            </a:lvl2pPr>
            <a:lvl3pPr marL="1371600" lvl="2" indent="-228600" algn="l">
              <a:spcBef>
                <a:spcPts val="280"/>
              </a:spcBef>
              <a:spcAft>
                <a:spcPts val="0"/>
              </a:spcAft>
              <a:buSzPts val="1400"/>
              <a:buNone/>
              <a:defRPr sz="1400"/>
            </a:lvl3pPr>
            <a:lvl4pPr marL="1828800" lvl="3" indent="-228600" algn="l">
              <a:spcBef>
                <a:spcPts val="260"/>
              </a:spcBef>
              <a:spcAft>
                <a:spcPts val="0"/>
              </a:spcAft>
              <a:buSzPts val="1300"/>
              <a:buNone/>
              <a:defRPr sz="1300"/>
            </a:lvl4pPr>
            <a:lvl5pPr marL="2286000" lvl="4" indent="-228600" algn="l">
              <a:spcBef>
                <a:spcPts val="260"/>
              </a:spcBef>
              <a:spcAft>
                <a:spcPts val="0"/>
              </a:spcAft>
              <a:buSzPts val="1300"/>
              <a:buNone/>
              <a:defRPr sz="1300"/>
            </a:lvl5pPr>
            <a:lvl6pPr marL="2743200" lvl="5" indent="-228600" algn="l">
              <a:spcBef>
                <a:spcPts val="260"/>
              </a:spcBef>
              <a:spcAft>
                <a:spcPts val="0"/>
              </a:spcAft>
              <a:buSzPts val="1300"/>
              <a:buNone/>
              <a:defRPr sz="1300"/>
            </a:lvl6pPr>
            <a:lvl7pPr marL="3200400" lvl="6" indent="-228600" algn="l">
              <a:spcBef>
                <a:spcPts val="260"/>
              </a:spcBef>
              <a:spcAft>
                <a:spcPts val="0"/>
              </a:spcAft>
              <a:buSzPts val="1300"/>
              <a:buNone/>
              <a:defRPr sz="1300"/>
            </a:lvl7pPr>
            <a:lvl8pPr marL="3657600" lvl="7" indent="-228600" algn="l">
              <a:spcBef>
                <a:spcPts val="260"/>
              </a:spcBef>
              <a:spcAft>
                <a:spcPts val="0"/>
              </a:spcAft>
              <a:buSzPts val="1300"/>
              <a:buNone/>
              <a:defRPr sz="1300"/>
            </a:lvl8pPr>
            <a:lvl9pPr marL="4114800" lvl="8" indent="-228600" algn="l">
              <a:spcBef>
                <a:spcPts val="260"/>
              </a:spcBef>
              <a:spcAft>
                <a:spcPts val="0"/>
              </a:spcAft>
              <a:buSzPts val="1300"/>
              <a:buNone/>
              <a:defRPr sz="1300"/>
            </a:lvl9pPr>
          </a:lstStyle>
          <a:p>
            <a:endParaRPr/>
          </a:p>
        </p:txBody>
      </p:sp>
      <p:sp>
        <p:nvSpPr>
          <p:cNvPr id="123" name="Google Shape;123;p40"/>
          <p:cNvSpPr txBox="1">
            <a:spLocks noGrp="1"/>
          </p:cNvSpPr>
          <p:nvPr>
            <p:ph type="body" idx="2"/>
          </p:nvPr>
        </p:nvSpPr>
        <p:spPr>
          <a:xfrm>
            <a:off x="433493" y="541867"/>
            <a:ext cx="11054080" cy="7029817"/>
          </a:xfrm>
          <a:prstGeom prst="rect">
            <a:avLst/>
          </a:prstGeom>
          <a:noFill/>
          <a:ln>
            <a:noFill/>
          </a:ln>
        </p:spPr>
        <p:txBody>
          <a:bodyPr spcFirstLastPara="1" wrap="square" lIns="130025" tIns="65000" rIns="130025" bIns="650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4" name="Google Shape;124;p40"/>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0"/>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429158" y="7815507"/>
            <a:ext cx="11054080" cy="845690"/>
          </a:xfrm>
          <a:prstGeom prst="rect">
            <a:avLst/>
          </a:prstGeom>
          <a:noFill/>
          <a:ln>
            <a:noFill/>
          </a:ln>
        </p:spPr>
        <p:txBody>
          <a:bodyPr spcFirstLastPara="1" wrap="square" lIns="130025" tIns="65000" rIns="130025" bIns="65000" anchor="b" anchorCtr="0">
            <a:noAutofit/>
          </a:bodyPr>
          <a:lstStyle>
            <a:lvl1pPr lvl="0" algn="ctr">
              <a:spcBef>
                <a:spcPts val="0"/>
              </a:spcBef>
              <a:spcAft>
                <a:spcPts val="0"/>
              </a:spcAft>
              <a:buSzPts val="1400"/>
              <a:buNone/>
              <a:defRPr sz="31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2"/>
          <p:cNvSpPr>
            <a:spLocks noGrp="1"/>
          </p:cNvSpPr>
          <p:nvPr>
            <p:ph type="pic" idx="2"/>
          </p:nvPr>
        </p:nvSpPr>
        <p:spPr>
          <a:xfrm>
            <a:off x="0" y="0"/>
            <a:ext cx="12029440" cy="7802880"/>
          </a:xfrm>
          <a:prstGeom prst="rect">
            <a:avLst/>
          </a:prstGeom>
          <a:noFill/>
          <a:ln>
            <a:noFill/>
          </a:ln>
        </p:spPr>
      </p:sp>
      <p:sp>
        <p:nvSpPr>
          <p:cNvPr id="138" name="Google Shape;138;p42"/>
          <p:cNvSpPr txBox="1">
            <a:spLocks noGrp="1"/>
          </p:cNvSpPr>
          <p:nvPr>
            <p:ph type="body" idx="1"/>
          </p:nvPr>
        </p:nvSpPr>
        <p:spPr>
          <a:xfrm>
            <a:off x="429158" y="8669866"/>
            <a:ext cx="11054080" cy="871322"/>
          </a:xfrm>
          <a:prstGeom prst="rect">
            <a:avLst/>
          </a:prstGeom>
          <a:noFill/>
          <a:ln>
            <a:noFill/>
          </a:ln>
        </p:spPr>
        <p:txBody>
          <a:bodyPr spcFirstLastPara="1" wrap="square" lIns="130025" tIns="65000" rIns="130025" bIns="65000" anchor="t" anchorCtr="0">
            <a:normAutofit/>
          </a:bodyPr>
          <a:lstStyle>
            <a:lvl1pPr marL="457200" lvl="0" indent="-228600" algn="ctr">
              <a:spcBef>
                <a:spcPts val="460"/>
              </a:spcBef>
              <a:spcAft>
                <a:spcPts val="0"/>
              </a:spcAft>
              <a:buSzPts val="2300"/>
              <a:buNone/>
              <a:defRPr sz="2300"/>
            </a:lvl1pPr>
            <a:lvl2pPr marL="914400" lvl="1" indent="-228600" algn="l">
              <a:spcBef>
                <a:spcPts val="340"/>
              </a:spcBef>
              <a:spcAft>
                <a:spcPts val="0"/>
              </a:spcAft>
              <a:buSzPts val="1700"/>
              <a:buNone/>
              <a:defRPr sz="1700"/>
            </a:lvl2pPr>
            <a:lvl3pPr marL="1371600" lvl="2" indent="-228600" algn="l">
              <a:spcBef>
                <a:spcPts val="280"/>
              </a:spcBef>
              <a:spcAft>
                <a:spcPts val="0"/>
              </a:spcAft>
              <a:buSzPts val="1400"/>
              <a:buNone/>
              <a:defRPr sz="1400"/>
            </a:lvl3pPr>
            <a:lvl4pPr marL="1828800" lvl="3" indent="-228600" algn="l">
              <a:spcBef>
                <a:spcPts val="260"/>
              </a:spcBef>
              <a:spcAft>
                <a:spcPts val="0"/>
              </a:spcAft>
              <a:buSzPts val="1300"/>
              <a:buNone/>
              <a:defRPr sz="1300"/>
            </a:lvl4pPr>
            <a:lvl5pPr marL="2286000" lvl="4" indent="-228600" algn="l">
              <a:spcBef>
                <a:spcPts val="260"/>
              </a:spcBef>
              <a:spcAft>
                <a:spcPts val="0"/>
              </a:spcAft>
              <a:buSzPts val="1300"/>
              <a:buNone/>
              <a:defRPr sz="1300"/>
            </a:lvl5pPr>
            <a:lvl6pPr marL="2743200" lvl="5" indent="-228600" algn="l">
              <a:spcBef>
                <a:spcPts val="260"/>
              </a:spcBef>
              <a:spcAft>
                <a:spcPts val="0"/>
              </a:spcAft>
              <a:buSzPts val="1300"/>
              <a:buNone/>
              <a:defRPr sz="1300"/>
            </a:lvl6pPr>
            <a:lvl7pPr marL="3200400" lvl="6" indent="-228600" algn="l">
              <a:spcBef>
                <a:spcPts val="260"/>
              </a:spcBef>
              <a:spcAft>
                <a:spcPts val="0"/>
              </a:spcAft>
              <a:buSzPts val="1300"/>
              <a:buNone/>
              <a:defRPr sz="1300"/>
            </a:lvl7pPr>
            <a:lvl8pPr marL="3657600" lvl="7" indent="-228600" algn="l">
              <a:spcBef>
                <a:spcPts val="260"/>
              </a:spcBef>
              <a:spcAft>
                <a:spcPts val="0"/>
              </a:spcAft>
              <a:buSzPts val="1300"/>
              <a:buNone/>
              <a:defRPr sz="1300"/>
            </a:lvl8pPr>
            <a:lvl9pPr marL="4114800" lvl="8" indent="-228600" algn="l">
              <a:spcBef>
                <a:spcPts val="260"/>
              </a:spcBef>
              <a:spcAft>
                <a:spcPts val="0"/>
              </a:spcAft>
              <a:buSzPts val="1300"/>
              <a:buNone/>
              <a:defRPr sz="1300"/>
            </a:lvl9pPr>
          </a:lstStyle>
          <a:p>
            <a:endParaRPr/>
          </a:p>
        </p:txBody>
      </p:sp>
      <p:sp>
        <p:nvSpPr>
          <p:cNvPr id="139" name="Google Shape;139;p42"/>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2"/>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41" name="Google Shape;141;p42"/>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44"/>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4"/>
          <p:cNvSpPr txBox="1">
            <a:spLocks noGrp="1"/>
          </p:cNvSpPr>
          <p:nvPr>
            <p:ph type="body" idx="1"/>
          </p:nvPr>
        </p:nvSpPr>
        <p:spPr>
          <a:xfrm rot="5400000">
            <a:off x="2655888" y="271463"/>
            <a:ext cx="6826250" cy="10836275"/>
          </a:xfrm>
          <a:prstGeom prst="rect">
            <a:avLst/>
          </a:prstGeom>
          <a:noFill/>
          <a:ln>
            <a:noFill/>
          </a:ln>
        </p:spPr>
        <p:txBody>
          <a:bodyPr spcFirstLastPara="1" wrap="square" lIns="130025" tIns="65000" rIns="130025" bIns="650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3" name="Google Shape;153;p44"/>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sz="17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4"/>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4"/>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1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21" name="Google Shape;21;p26"/>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26"/>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23" name="Google Shape;23;p26"/>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24" name="Google Shape;24;p26"/>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5" name="Google Shape;25;p26"/>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26" name="Google Shape;26;p26"/>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142"/>
        <p:cNvGrpSpPr/>
        <p:nvPr/>
      </p:nvGrpSpPr>
      <p:grpSpPr>
        <a:xfrm>
          <a:off x="0" y="0"/>
          <a:ext cx="0" cy="0"/>
          <a:chOff x="0" y="0"/>
          <a:chExt cx="0" cy="0"/>
        </a:xfrm>
      </p:grpSpPr>
      <p:sp>
        <p:nvSpPr>
          <p:cNvPr id="143" name="Google Shape;143;p43"/>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44" name="Google Shape;144;p43"/>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45" name="Google Shape;145;p43"/>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146" name="Google Shape;146;p43"/>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Google Shape;147;p43"/>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48" name="Google Shape;148;p43"/>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49" name="Google Shape;149;p43"/>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156"/>
        <p:cNvGrpSpPr/>
        <p:nvPr/>
      </p:nvGrpSpPr>
      <p:grpSpPr>
        <a:xfrm>
          <a:off x="0" y="0"/>
          <a:ext cx="0" cy="0"/>
          <a:chOff x="0" y="0"/>
          <a:chExt cx="0" cy="0"/>
        </a:xfrm>
      </p:grpSpPr>
      <p:sp>
        <p:nvSpPr>
          <p:cNvPr id="157" name="Google Shape;157;p45"/>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58" name="Google Shape;158;p45"/>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59" name="Google Shape;159;p45"/>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160" name="Google Shape;160;p45"/>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45"/>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62" name="Google Shape;162;p45"/>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63" name="Google Shape;163;p45"/>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F4608-B6D4-9C0A-893D-12103D7E090D}"/>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22C5C-0692-6187-050A-A3EDCD91CD48}"/>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03C47-715D-9C3C-5251-FDBA282CF1CC}"/>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9680232-78BD-6974-99EE-3EFD47A21F42}"/>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636048-ACB0-004F-3D75-66AB5CEF712C}"/>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0252887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hd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27"/>
        <p:cNvGrpSpPr/>
        <p:nvPr/>
      </p:nvGrpSpPr>
      <p:grpSpPr>
        <a:xfrm>
          <a:off x="0" y="0"/>
          <a:ext cx="0" cy="0"/>
          <a:chOff x="0" y="0"/>
          <a:chExt cx="0" cy="0"/>
        </a:xfrm>
      </p:grpSpPr>
      <p:sp>
        <p:nvSpPr>
          <p:cNvPr id="28" name="Google Shape;28;p27"/>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29" name="Google Shape;29;p27"/>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30" name="Google Shape;30;p27"/>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31" name="Google Shape;31;p27"/>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33" name="Google Shape;33;p27"/>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34" name="Google Shape;34;p27"/>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41"/>
        <p:cNvGrpSpPr/>
        <p:nvPr/>
      </p:nvGrpSpPr>
      <p:grpSpPr>
        <a:xfrm>
          <a:off x="0" y="0"/>
          <a:ext cx="0" cy="0"/>
          <a:chOff x="0" y="0"/>
          <a:chExt cx="0" cy="0"/>
        </a:xfrm>
      </p:grpSpPr>
      <p:sp>
        <p:nvSpPr>
          <p:cNvPr id="42" name="Google Shape;42;p29"/>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43" name="Google Shape;43;p29"/>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44" name="Google Shape;44;p29"/>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45" name="Google Shape;45;p29"/>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29"/>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9"/>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9"/>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55"/>
        <p:cNvGrpSpPr/>
        <p:nvPr/>
      </p:nvGrpSpPr>
      <p:grpSpPr>
        <a:xfrm>
          <a:off x="0" y="0"/>
          <a:ext cx="0" cy="0"/>
          <a:chOff x="0" y="0"/>
          <a:chExt cx="0" cy="0"/>
        </a:xfrm>
      </p:grpSpPr>
      <p:sp>
        <p:nvSpPr>
          <p:cNvPr id="56" name="Google Shape;56;p31"/>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57" name="Google Shape;57;p31"/>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58" name="Google Shape;58;p31"/>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59" name="Google Shape;59;p31"/>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31"/>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61" name="Google Shape;61;p31"/>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62" name="Google Shape;62;p31"/>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70"/>
        <p:cNvGrpSpPr/>
        <p:nvPr/>
      </p:nvGrpSpPr>
      <p:grpSpPr>
        <a:xfrm>
          <a:off x="0" y="0"/>
          <a:ext cx="0" cy="0"/>
          <a:chOff x="0" y="0"/>
          <a:chExt cx="0" cy="0"/>
        </a:xfrm>
      </p:grpSpPr>
      <p:sp>
        <p:nvSpPr>
          <p:cNvPr id="71" name="Google Shape;71;p33"/>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72" name="Google Shape;72;p33"/>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73" name="Google Shape;73;p33"/>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74" name="Google Shape;74;p33"/>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33"/>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76" name="Google Shape;76;p33"/>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77" name="Google Shape;77;p33"/>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87"/>
        <p:cNvGrpSpPr/>
        <p:nvPr/>
      </p:nvGrpSpPr>
      <p:grpSpPr>
        <a:xfrm>
          <a:off x="0" y="0"/>
          <a:ext cx="0" cy="0"/>
          <a:chOff x="0" y="0"/>
          <a:chExt cx="0" cy="0"/>
        </a:xfrm>
      </p:grpSpPr>
      <p:sp>
        <p:nvSpPr>
          <p:cNvPr id="88" name="Google Shape;88;p35"/>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89" name="Google Shape;89;p35"/>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90" name="Google Shape;90;p35"/>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91" name="Google Shape;91;p35"/>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35"/>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93" name="Google Shape;93;p35"/>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94" name="Google Shape;94;p35"/>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100"/>
        <p:cNvGrpSpPr/>
        <p:nvPr/>
      </p:nvGrpSpPr>
      <p:grpSpPr>
        <a:xfrm>
          <a:off x="0" y="0"/>
          <a:ext cx="0" cy="0"/>
          <a:chOff x="0" y="0"/>
          <a:chExt cx="0" cy="0"/>
        </a:xfrm>
      </p:grpSpPr>
      <p:sp>
        <p:nvSpPr>
          <p:cNvPr id="101" name="Google Shape;101;p37"/>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02" name="Google Shape;102;p37"/>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03" name="Google Shape;103;p37"/>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104" name="Google Shape;104;p37"/>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37"/>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06" name="Google Shape;106;p37"/>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07" name="Google Shape;107;p37"/>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112"/>
        <p:cNvGrpSpPr/>
        <p:nvPr/>
      </p:nvGrpSpPr>
      <p:grpSpPr>
        <a:xfrm>
          <a:off x="0" y="0"/>
          <a:ext cx="0" cy="0"/>
          <a:chOff x="0" y="0"/>
          <a:chExt cx="0" cy="0"/>
        </a:xfrm>
      </p:grpSpPr>
      <p:sp>
        <p:nvSpPr>
          <p:cNvPr id="113" name="Google Shape;113;p39"/>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14" name="Google Shape;114;p39"/>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15" name="Google Shape;115;p39"/>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116" name="Google Shape;116;p39"/>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39"/>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18" name="Google Shape;118;p39"/>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19" name="Google Shape;119;p39"/>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9000"/>
          </a:schemeClr>
        </a:solidFill>
        <a:effectLst/>
      </p:bgPr>
    </p:bg>
    <p:spTree>
      <p:nvGrpSpPr>
        <p:cNvPr id="1" name="Shape 127"/>
        <p:cNvGrpSpPr/>
        <p:nvPr/>
      </p:nvGrpSpPr>
      <p:grpSpPr>
        <a:xfrm>
          <a:off x="0" y="0"/>
          <a:ext cx="0" cy="0"/>
          <a:chOff x="0" y="0"/>
          <a:chExt cx="0" cy="0"/>
        </a:xfrm>
      </p:grpSpPr>
      <p:sp>
        <p:nvSpPr>
          <p:cNvPr id="128" name="Google Shape;128;p41"/>
          <p:cNvSpPr txBox="1"/>
          <p:nvPr/>
        </p:nvSpPr>
        <p:spPr>
          <a:xfrm>
            <a:off x="12030075" y="0"/>
            <a:ext cx="974725" cy="9753600"/>
          </a:xfrm>
          <a:prstGeom prst="rect">
            <a:avLst/>
          </a:prstGeom>
          <a:solidFill>
            <a:schemeClr val="dk2"/>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29" name="Google Shape;129;p41"/>
          <p:cNvSpPr txBox="1"/>
          <p:nvPr/>
        </p:nvSpPr>
        <p:spPr>
          <a:xfrm>
            <a:off x="12030075" y="7802562"/>
            <a:ext cx="974725" cy="976312"/>
          </a:xfrm>
          <a:prstGeom prst="rect">
            <a:avLst/>
          </a:prstGeom>
          <a:solidFill>
            <a:schemeClr val="accent1"/>
          </a:solidFill>
          <a:ln>
            <a:noFill/>
          </a:ln>
        </p:spPr>
        <p:txBody>
          <a:bodyPr spcFirstLastPara="1" wrap="square" lIns="130025" tIns="65000" rIns="130025" bIns="65000" anchor="ctr" anchorCtr="0">
            <a:noAutofit/>
          </a:bodyPr>
          <a:lstStyle/>
          <a:p>
            <a:pPr marL="0" marR="0" lvl="0" indent="0" algn="l" rtl="0">
              <a:lnSpc>
                <a:spcPct val="100000"/>
              </a:lnSpc>
              <a:spcBef>
                <a:spcPts val="0"/>
              </a:spcBef>
              <a:spcAft>
                <a:spcPts val="0"/>
              </a:spcAft>
              <a:buNone/>
            </a:pPr>
            <a:endParaRPr sz="1200" b="0" i="0" u="none">
              <a:solidFill>
                <a:srgbClr val="000000"/>
              </a:solidFill>
              <a:latin typeface="Helvetica Neue"/>
              <a:ea typeface="Helvetica Neue"/>
              <a:cs typeface="Helvetica Neue"/>
              <a:sym typeface="Helvetica Neue"/>
            </a:endParaRPr>
          </a:p>
        </p:txBody>
      </p:sp>
      <p:sp>
        <p:nvSpPr>
          <p:cNvPr id="130" name="Google Shape;130;p41"/>
          <p:cNvSpPr txBox="1">
            <a:spLocks noGrp="1"/>
          </p:cNvSpPr>
          <p:nvPr>
            <p:ph type="title"/>
          </p:nvPr>
        </p:nvSpPr>
        <p:spPr>
          <a:xfrm>
            <a:off x="650875" y="390525"/>
            <a:ext cx="10836275" cy="1625600"/>
          </a:xfrm>
          <a:prstGeom prst="rect">
            <a:avLst/>
          </a:prstGeom>
          <a:noFill/>
          <a:ln>
            <a:noFill/>
          </a:ln>
        </p:spPr>
        <p:txBody>
          <a:bodyPr spcFirstLastPara="1" wrap="square" lIns="130025" tIns="65000" rIns="130025" bIns="65000" anchor="ctr" anchorCtr="0">
            <a:noAutofit/>
          </a:bodyPr>
          <a:lstStyle>
            <a:lvl1pPr marR="0" lvl="0"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1pPr>
            <a:lvl2pPr marR="0" lvl="1"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2pPr>
            <a:lvl3pPr marR="0" lvl="2"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3pPr>
            <a:lvl4pPr marR="0" lvl="3"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4pPr>
            <a:lvl5pPr marR="0" lvl="4"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5pPr>
            <a:lvl6pPr marR="0" lvl="5"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6pPr>
            <a:lvl7pPr marR="0" lvl="6"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7pPr>
            <a:lvl8pPr marR="0" lvl="7"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8pPr>
            <a:lvl9pPr marR="0" lvl="8" algn="l" rtl="0">
              <a:spcBef>
                <a:spcPts val="0"/>
              </a:spcBef>
              <a:spcAft>
                <a:spcPts val="0"/>
              </a:spcAft>
              <a:buSzPts val="1400"/>
              <a:buNone/>
              <a:defRPr sz="6500" b="0" i="0" u="none" strike="noStrike" cap="none">
                <a:solidFill>
                  <a:schemeClr val="dk2"/>
                </a:solidFill>
                <a:latin typeface="Cambria"/>
                <a:ea typeface="Cambria"/>
                <a:cs typeface="Cambria"/>
                <a:sym typeface="Cambria"/>
              </a:defRPr>
            </a:lvl9pPr>
          </a:lstStyle>
          <a:p>
            <a:endParaRPr/>
          </a:p>
        </p:txBody>
      </p:sp>
      <p:sp>
        <p:nvSpPr>
          <p:cNvPr id="131" name="Google Shape;131;p41"/>
          <p:cNvSpPr txBox="1">
            <a:spLocks noGrp="1"/>
          </p:cNvSpPr>
          <p:nvPr>
            <p:ph type="body" idx="1"/>
          </p:nvPr>
        </p:nvSpPr>
        <p:spPr>
          <a:xfrm>
            <a:off x="650875" y="2276475"/>
            <a:ext cx="10836275" cy="6826250"/>
          </a:xfrm>
          <a:prstGeom prst="rect">
            <a:avLst/>
          </a:prstGeom>
          <a:noFill/>
          <a:ln>
            <a:noFill/>
          </a:ln>
        </p:spPr>
        <p:txBody>
          <a:bodyPr spcFirstLastPara="1" wrap="square" lIns="130025" tIns="65000" rIns="130025" bIns="65000" anchor="t" anchorCtr="0">
            <a:noAutofit/>
          </a:bodyPr>
          <a:lstStyle>
            <a:lvl1pPr marL="457200" marR="0" lvl="0" indent="-425450" algn="l" rtl="0">
              <a:spcBef>
                <a:spcPts val="620"/>
              </a:spcBef>
              <a:spcAft>
                <a:spcPts val="0"/>
              </a:spcAft>
              <a:buClr>
                <a:schemeClr val="accent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rgbClr val="526DB0"/>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74650" algn="l" rtl="0">
              <a:spcBef>
                <a:spcPts val="460"/>
              </a:spcBef>
              <a:spcAft>
                <a:spcPts val="0"/>
              </a:spcAft>
              <a:buClr>
                <a:srgbClr val="989AAC"/>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DC5924"/>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accent4"/>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41"/>
          <p:cNvSpPr txBox="1">
            <a:spLocks noGrp="1"/>
          </p:cNvSpPr>
          <p:nvPr>
            <p:ph type="dt" idx="10"/>
          </p:nvPr>
        </p:nvSpPr>
        <p:spPr>
          <a:xfrm rot="-5400000">
            <a:off x="10739437" y="2341562"/>
            <a:ext cx="3468687"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700" b="0" i="0" u="none">
                <a:solidFill>
                  <a:schemeClr val="lt2"/>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
        <p:nvSpPr>
          <p:cNvPr id="133" name="Google Shape;133;p41"/>
          <p:cNvSpPr>
            <a:spLocks noGrp="1"/>
          </p:cNvSpPr>
          <p:nvPr>
            <p:ph type="sldNum" idx="12"/>
          </p:nvPr>
        </p:nvSpPr>
        <p:spPr>
          <a:xfrm>
            <a:off x="12134850" y="8034337"/>
            <a:ext cx="779462" cy="563562"/>
          </a:xfrm>
          <a:prstGeom prst="bracketPair">
            <a:avLst/>
          </a:prstGeom>
          <a:noFill/>
          <a:ln w="19050" cap="flat" cmpd="sng">
            <a:solidFill>
              <a:srgbClr val="FFFFFF"/>
            </a:solidFill>
            <a:prstDash val="solid"/>
            <a:miter lim="800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2600"/>
              <a:buFont typeface="Helvetica Neue"/>
              <a:buNone/>
              <a:defRPr sz="2600" b="0" i="0" u="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34" name="Google Shape;134;p41"/>
          <p:cNvSpPr txBox="1">
            <a:spLocks noGrp="1"/>
          </p:cNvSpPr>
          <p:nvPr>
            <p:ph type="ftr" idx="11"/>
          </p:nvPr>
        </p:nvSpPr>
        <p:spPr>
          <a:xfrm rot="-5400000">
            <a:off x="10791031" y="5758656"/>
            <a:ext cx="3365500" cy="519112"/>
          </a:xfrm>
          <a:prstGeom prst="rect">
            <a:avLst/>
          </a:prstGeom>
          <a:noFill/>
          <a:ln>
            <a:noFill/>
          </a:ln>
        </p:spPr>
        <p:txBody>
          <a:bodyPr spcFirstLastPara="1" wrap="square" lIns="130025" tIns="65000" rIns="130025" bIns="65000" anchor="ctr" anchorCtr="0">
            <a:noAutofit/>
          </a:bodyPr>
          <a:lstStyle>
            <a:lvl1pPr marR="0" lvl="0" algn="l" rtl="0">
              <a:lnSpc>
                <a:spcPct val="100000"/>
              </a:lnSpc>
              <a:spcBef>
                <a:spcPts val="0"/>
              </a:spcBef>
              <a:spcAft>
                <a:spcPts val="0"/>
              </a:spcAft>
              <a:buSzPts val="1400"/>
              <a:buNone/>
              <a:defRPr sz="12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1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udylight.org/desk/?query=jos+8:32-35"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tudylight.org/lexicons/eng/greek/2865.html"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hyperlink" Target="https://www.studylight.org/lexicons/eng/greek/507.html" TargetMode="External"/><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hyperlink" Target="https://www.studylight.org/lexicons/eng/greek/935.html"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tudylight.org/lexicons/eng/greek/1085.html"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hyperlink" Target="https://www.studylight.org/lexicons/eng/greek/730.html"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hyperlink" Target="https://www.studylight.org/lexicons/eng/greek/2845.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merriam-webster.com/dictionary/noun" TargetMode="External"/><Relationship Id="rId7"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7.jpeg"/><Relationship Id="rId5" Type="http://schemas.openxmlformats.org/officeDocument/2006/relationships/hyperlink" Target="https://www.merriam-webster.com/dictionary/iconology" TargetMode="External"/><Relationship Id="rId4" Type="http://schemas.openxmlformats.org/officeDocument/2006/relationships/hyperlink" Target="https://www.merriam-webster.com/dictionary/iconography?pronunciation&amp;lang=en_us&amp;dir=i&amp;file=iconog05"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tudylight.org/study-desk/interlinear.html?q1=ge+5:1&amp;sr=1&amp;t3=eng_kjv&amp;sr=0&amp;ot=bhs&amp;nt=tr" TargetMode="External"/><Relationship Id="rId7"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hyperlink" Target="https://www.studylight.org/study-desk/interlinear.html?q1=ge+5:5&amp;sr=1&amp;t3=eng_kjv&amp;sr=0&amp;ot=bhs&amp;nt=tr" TargetMode="External"/><Relationship Id="rId5" Type="http://schemas.openxmlformats.org/officeDocument/2006/relationships/hyperlink" Target="https://www.studylight.org/study-desk/interlinear.html?q1=ge+5:4&amp;sr=1&amp;t3=eng_kjv&amp;sr=0&amp;ot=bhs&amp;nt=tr" TargetMode="External"/><Relationship Id="rId4" Type="http://schemas.openxmlformats.org/officeDocument/2006/relationships/hyperlink" Target="https://www.studylight.org/study-desk/interlinear.html?q1=ge+5:3&amp;sr=1&amp;t3=eng_kjv&amp;sr=0&amp;ot=bhs&amp;nt=t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hyperlink" Target="https://www.alisachildersblog.com/blog/8-practical-tips-to-help-you-succeed-in-studying-apologetics"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hyperlink" Target="https://www.ccu.edu/blogs/cags/2020/04/apologetics-vs-evangelism/#:~:text=1%20Peter%203:15%20instructs%20the%20Christian%20apologist,to%20be%20done%20with%20'gentleness%20and%20respect." TargetMode="External"/><Relationship Id="rId3" Type="http://schemas.openxmlformats.org/officeDocument/2006/relationships/hyperlink" Target="https://g3min.org/biblical-apologetics-study/lesson-1-the-meaning-and-purpose-of-apologetics/" TargetMode="External"/><Relationship Id="rId7" Type="http://schemas.openxmlformats.org/officeDocument/2006/relationships/hyperlink" Target="https://www.josh.org/is-apologetics-biblical/" TargetMode="External"/><Relationship Id="rId2" Type="http://schemas.openxmlformats.org/officeDocument/2006/relationships/hyperlink" Target="https://onlinedegrees.sandiego.edu/apologetics-catechesis-theological-studies-comparison/#:~:text=Apologetics%20discusses%20and%20defends%20the%20faith%20against,gain%20a%20deeper%20understanding%20of%20the%20faith." TargetMode="External"/><Relationship Id="rId1" Type="http://schemas.openxmlformats.org/officeDocument/2006/relationships/slideLayout" Target="../slideLayouts/slideLayout12.xml"/><Relationship Id="rId6" Type="http://schemas.openxmlformats.org/officeDocument/2006/relationships/hyperlink" Target="https://www.youtube.com/watch?v=iVbGgm5ZhZU&amp;pp=0gcJCdgAo7VqN5tD" TargetMode="External"/><Relationship Id="rId5" Type="http://schemas.openxmlformats.org/officeDocument/2006/relationships/hyperlink" Target="https://www.theotivity.com/post/biblical-apologetics-part-1-definition-foundation/" TargetMode="External"/><Relationship Id="rId4" Type="http://schemas.openxmlformats.org/officeDocument/2006/relationships/hyperlink" Target="https://www.youtube.com/watch?v=doXiraopLxE" TargetMode="External"/><Relationship Id="rId9"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hyperlink" Target="https://g3min.org/biblical-apologetics-study/lesson-1-the-meaning-and-purpose-of-apologetics/" TargetMode="External"/><Relationship Id="rId2" Type="http://schemas.openxmlformats.org/officeDocument/2006/relationships/hyperlink" Target="https://onlinedegrees.sandiego.edu/apologetics-catechesis-theological-studies-comparison/#:~:text=Apologetics%20discusses%20and%20defends%20the%20faith%20against,gain%20a%20deeper%20understanding%20of%20the%20faith." TargetMode="Externa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seminary.grace.edu/what-is-apologetics/" TargetMode="External"/><Relationship Id="rId4" Type="http://schemas.openxmlformats.org/officeDocument/2006/relationships/hyperlink" Target="https://www.youtube.com/watch?v=doXiraopLx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826A26-1A1B-B6D4-AF0C-8C276321AF24}"/>
              </a:ext>
            </a:extLst>
          </p:cNvPr>
          <p:cNvPicPr>
            <a:picLocks noChangeAspect="1"/>
          </p:cNvPicPr>
          <p:nvPr/>
        </p:nvPicPr>
        <p:blipFill>
          <a:blip r:embed="rId3"/>
          <a:stretch>
            <a:fillRect/>
          </a:stretch>
        </p:blipFill>
        <p:spPr>
          <a:xfrm>
            <a:off x="978569" y="465220"/>
            <a:ext cx="11357811" cy="8129801"/>
          </a:xfrm>
          <a:prstGeom prst="rect">
            <a:avLst/>
          </a:prstGeom>
          <a:effectLst>
            <a:softEdge rad="0"/>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956ACA-C989-89E3-2C29-E83246DE1F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B7AB6E-F397-AE00-D5E9-749BCE5786D3}"/>
              </a:ext>
            </a:extLst>
          </p:cNvPr>
          <p:cNvSpPr>
            <a:spLocks noGrp="1"/>
          </p:cNvSpPr>
          <p:nvPr>
            <p:ph type="sldNum" sz="quarter" idx="12"/>
          </p:nvPr>
        </p:nvSpPr>
        <p:spPr/>
        <p:txBody>
          <a:bodyPr/>
          <a:lstStyle/>
          <a:p>
            <a:pPr algn="ctr"/>
            <a:fld id="{277E0F9D-7FB2-6443-894B-AE40347C8FD9}" type="slidenum">
              <a:rPr lang="en-US" smtClean="0"/>
              <a:pPr algn="ctr"/>
              <a:t>10</a:t>
            </a:fld>
            <a:endParaRPr lang="en-US" dirty="0"/>
          </a:p>
        </p:txBody>
      </p:sp>
      <p:sp>
        <p:nvSpPr>
          <p:cNvPr id="6" name="Rectangle 5">
            <a:extLst>
              <a:ext uri="{FF2B5EF4-FFF2-40B4-BE49-F238E27FC236}">
                <a16:creationId xmlns:a16="http://schemas.microsoft.com/office/drawing/2014/main" id="{249B6633-8817-2285-5010-A0BEA38382A7}"/>
              </a:ext>
            </a:extLst>
          </p:cNvPr>
          <p:cNvSpPr txBox="1">
            <a:spLocks/>
          </p:cNvSpPr>
          <p:nvPr/>
        </p:nvSpPr>
        <p:spPr>
          <a:xfrm>
            <a:off x="848093" y="1607343"/>
            <a:ext cx="11513678" cy="6538913"/>
          </a:xfrm>
          <a:prstGeom prst="rect">
            <a:avLst/>
          </a:prstGeom>
        </p:spPr>
        <p:txBody>
          <a:bodyPr vert="horz" lIns="76200" tIns="76200" rIns="76200" bIns="7620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ClrTx/>
              <a:buFont typeface="Arial" panose="020B0604020202020204" pitchFamily="34" charset="0"/>
              <a:buNone/>
              <a:defRPr/>
            </a:pPr>
            <a:r>
              <a:rPr lang="en-US" sz="3200" b="1" dirty="0">
                <a:solidFill>
                  <a:srgbClr val="002060"/>
                </a:solidFill>
                <a:latin typeface="Arial" panose="020B0604020202020204" pitchFamily="34" charset="0"/>
                <a:cs typeface="Arial" panose="020B0604020202020204" pitchFamily="34" charset="0"/>
              </a:rPr>
              <a:t>Calendar View –Lunar/Solar</a:t>
            </a:r>
          </a:p>
          <a:p>
            <a:pPr marL="0" indent="0" algn="ctr">
              <a:buClrTx/>
              <a:buFont typeface="Arial" panose="020B0604020202020204" pitchFamily="34" charset="0"/>
              <a:buNone/>
              <a:defRPr/>
            </a:pPr>
            <a:endParaRPr lang="en-US" sz="3200" b="1" dirty="0">
              <a:solidFill>
                <a:srgbClr val="002060"/>
              </a:solidFill>
              <a:latin typeface="Arial" panose="020B0604020202020204" pitchFamily="34" charset="0"/>
              <a:cs typeface="Arial" panose="020B0604020202020204" pitchFamily="34" charset="0"/>
            </a:endParaRPr>
          </a:p>
          <a:p>
            <a:pPr marL="0" indent="0" algn="ctr">
              <a:buClrTx/>
              <a:buFont typeface="Arial" panose="020B0604020202020204" pitchFamily="34" charset="0"/>
              <a:buNone/>
              <a:defRPr/>
            </a:pPr>
            <a:r>
              <a:rPr lang="en-US" sz="2400" b="1" dirty="0">
                <a:solidFill>
                  <a:srgbClr val="C00000"/>
                </a:solidFill>
                <a:latin typeface="Arial" panose="020B0604020202020204" pitchFamily="34" charset="0"/>
                <a:cs typeface="Arial" panose="020B0604020202020204" pitchFamily="34" charset="0"/>
              </a:rPr>
              <a:t>Exodus 12:1-2, Exodus 13:3-4, Exodus 34:18 &amp; Deuteronomy 16:1-2</a:t>
            </a:r>
            <a:endParaRPr lang="en-US" sz="3600" b="1" dirty="0">
              <a:solidFill>
                <a:srgbClr val="C00000"/>
              </a:solidFill>
              <a:latin typeface="Arial" panose="020B0604020202020204" pitchFamily="34" charset="0"/>
              <a:cs typeface="Arial" panose="020B0604020202020204" pitchFamily="34" charset="0"/>
            </a:endParaRPr>
          </a:p>
          <a:p>
            <a:pPr marL="914400" indent="-914400">
              <a:buClrTx/>
              <a:buFont typeface="+mj-lt"/>
              <a:buAutoNum type="arabicPeriod" startAt="7"/>
              <a:defRPr/>
            </a:pPr>
            <a:r>
              <a:rPr lang="en-US" sz="4000" b="1" dirty="0">
                <a:solidFill>
                  <a:srgbClr val="C00000"/>
                </a:solidFill>
                <a:latin typeface="Arial" panose="020B0604020202020204" pitchFamily="34" charset="0"/>
                <a:cs typeface="Arial" panose="020B0604020202020204" pitchFamily="34" charset="0"/>
              </a:rPr>
              <a:t>Tishri </a:t>
            </a:r>
            <a:r>
              <a:rPr lang="en-US" sz="1800" b="1" dirty="0">
                <a:solidFill>
                  <a:srgbClr val="C00000"/>
                </a:solidFill>
                <a:latin typeface="Arial" panose="020B0604020202020204" pitchFamily="34" charset="0"/>
                <a:cs typeface="Arial" panose="020B0604020202020204" pitchFamily="34" charset="0"/>
              </a:rPr>
              <a:t>equivalent to </a:t>
            </a:r>
            <a:r>
              <a:rPr lang="en-US" sz="4000" b="1" dirty="0">
                <a:solidFill>
                  <a:srgbClr val="C00000"/>
                </a:solidFill>
                <a:latin typeface="Arial" panose="020B0604020202020204" pitchFamily="34" charset="0"/>
                <a:cs typeface="Arial" panose="020B0604020202020204" pitchFamily="34" charset="0"/>
              </a:rPr>
              <a:t>September-October</a:t>
            </a:r>
          </a:p>
          <a:p>
            <a:pPr marL="914400" indent="-914400">
              <a:buClrTx/>
              <a:buFont typeface="+mj-lt"/>
              <a:buAutoNum type="arabicPeriod" startAt="7"/>
              <a:defRPr/>
            </a:pPr>
            <a:r>
              <a:rPr lang="en-US" sz="4000" b="1" dirty="0">
                <a:solidFill>
                  <a:srgbClr val="002060"/>
                </a:solidFill>
                <a:latin typeface="Arial" panose="020B0604020202020204" pitchFamily="34" charset="0"/>
                <a:cs typeface="Arial" panose="020B0604020202020204" pitchFamily="34" charset="0"/>
              </a:rPr>
              <a:t>Heshvan </a:t>
            </a:r>
            <a:r>
              <a:rPr lang="en-US" sz="1600" b="1" dirty="0">
                <a:solidFill>
                  <a:srgbClr val="002060"/>
                </a:solidFill>
                <a:latin typeface="Arial" panose="020B0604020202020204" pitchFamily="34" charset="0"/>
                <a:cs typeface="Arial" panose="020B0604020202020204" pitchFamily="34" charset="0"/>
              </a:rPr>
              <a:t>equivalent to  </a:t>
            </a:r>
            <a:r>
              <a:rPr lang="en-US" sz="4000" b="1" dirty="0">
                <a:solidFill>
                  <a:srgbClr val="002060"/>
                </a:solidFill>
                <a:latin typeface="Arial" panose="020B0604020202020204" pitchFamily="34" charset="0"/>
                <a:cs typeface="Arial" panose="020B0604020202020204" pitchFamily="34" charset="0"/>
              </a:rPr>
              <a:t>October-November</a:t>
            </a:r>
          </a:p>
          <a:p>
            <a:pPr marL="914400" indent="-914400">
              <a:buClrTx/>
              <a:buFont typeface="+mj-lt"/>
              <a:buAutoNum type="arabicPeriod" startAt="7"/>
              <a:defRPr/>
            </a:pPr>
            <a:r>
              <a:rPr lang="en-US" sz="4000" b="1" dirty="0">
                <a:solidFill>
                  <a:srgbClr val="002060"/>
                </a:solidFill>
                <a:latin typeface="Arial" panose="020B0604020202020204" pitchFamily="34" charset="0"/>
                <a:cs typeface="Arial" panose="020B0604020202020204" pitchFamily="34" charset="0"/>
              </a:rPr>
              <a:t>Kislev </a:t>
            </a:r>
            <a:r>
              <a:rPr lang="en-US" sz="1800" b="1" dirty="0">
                <a:solidFill>
                  <a:srgbClr val="002060"/>
                </a:solidFill>
                <a:latin typeface="Arial" panose="020B0604020202020204" pitchFamily="34" charset="0"/>
                <a:cs typeface="Arial" panose="020B0604020202020204" pitchFamily="34" charset="0"/>
              </a:rPr>
              <a:t>equivalent to  </a:t>
            </a:r>
            <a:r>
              <a:rPr lang="en-US" sz="4000" b="1" dirty="0">
                <a:solidFill>
                  <a:srgbClr val="002060"/>
                </a:solidFill>
                <a:latin typeface="Arial" panose="020B0604020202020204" pitchFamily="34" charset="0"/>
                <a:cs typeface="Arial" panose="020B0604020202020204" pitchFamily="34" charset="0"/>
              </a:rPr>
              <a:t>November- December</a:t>
            </a:r>
          </a:p>
          <a:p>
            <a:pPr marL="914400" indent="-914400">
              <a:buClrTx/>
              <a:buFont typeface="+mj-lt"/>
              <a:buAutoNum type="arabicPeriod" startAt="7"/>
              <a:defRPr/>
            </a:pPr>
            <a:r>
              <a:rPr lang="en-US" sz="4000" b="1" dirty="0" err="1">
                <a:solidFill>
                  <a:srgbClr val="002060"/>
                </a:solidFill>
                <a:latin typeface="Arial" panose="020B0604020202020204" pitchFamily="34" charset="0"/>
                <a:cs typeface="Arial" panose="020B0604020202020204" pitchFamily="34" charset="0"/>
              </a:rPr>
              <a:t>Tebat</a:t>
            </a:r>
            <a:r>
              <a:rPr lang="en-US" sz="4000" b="1"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equivalent to </a:t>
            </a:r>
            <a:r>
              <a:rPr lang="en-US" sz="4000" b="1" dirty="0">
                <a:solidFill>
                  <a:srgbClr val="002060"/>
                </a:solidFill>
                <a:latin typeface="Arial" panose="020B0604020202020204" pitchFamily="34" charset="0"/>
                <a:cs typeface="Arial" panose="020B0604020202020204" pitchFamily="34" charset="0"/>
              </a:rPr>
              <a:t> December-January</a:t>
            </a:r>
          </a:p>
          <a:p>
            <a:pPr marL="914400" indent="-914400">
              <a:buClrTx/>
              <a:buFont typeface="+mj-lt"/>
              <a:buAutoNum type="arabicPeriod" startAt="7"/>
              <a:defRPr/>
            </a:pPr>
            <a:r>
              <a:rPr lang="en-US" sz="4000" b="1" dirty="0">
                <a:solidFill>
                  <a:srgbClr val="002060"/>
                </a:solidFill>
                <a:latin typeface="Arial" panose="020B0604020202020204" pitchFamily="34" charset="0"/>
                <a:cs typeface="Arial" panose="020B0604020202020204" pitchFamily="34" charset="0"/>
              </a:rPr>
              <a:t>Shevat </a:t>
            </a:r>
            <a:r>
              <a:rPr lang="en-US" sz="1800" b="1" dirty="0">
                <a:solidFill>
                  <a:srgbClr val="002060"/>
                </a:solidFill>
                <a:latin typeface="Arial" panose="020B0604020202020204" pitchFamily="34" charset="0"/>
                <a:cs typeface="Arial" panose="020B0604020202020204" pitchFamily="34" charset="0"/>
              </a:rPr>
              <a:t>equivalent to </a:t>
            </a:r>
            <a:r>
              <a:rPr lang="en-US" sz="4000" b="1" dirty="0">
                <a:solidFill>
                  <a:srgbClr val="002060"/>
                </a:solidFill>
                <a:latin typeface="Arial" panose="020B0604020202020204" pitchFamily="34" charset="0"/>
                <a:cs typeface="Arial" panose="020B0604020202020204" pitchFamily="34" charset="0"/>
              </a:rPr>
              <a:t>January-February</a:t>
            </a:r>
          </a:p>
          <a:p>
            <a:pPr marL="914400" indent="-914400">
              <a:buClrTx/>
              <a:buFont typeface="+mj-lt"/>
              <a:buAutoNum type="arabicPeriod" startAt="7"/>
              <a:defRPr/>
            </a:pPr>
            <a:r>
              <a:rPr lang="en-US" sz="4000" b="1" dirty="0">
                <a:solidFill>
                  <a:srgbClr val="002060"/>
                </a:solidFill>
                <a:latin typeface="Arial" panose="020B0604020202020204" pitchFamily="34" charset="0"/>
                <a:cs typeface="Arial" panose="020B0604020202020204" pitchFamily="34" charset="0"/>
              </a:rPr>
              <a:t>Adar </a:t>
            </a:r>
            <a:r>
              <a:rPr lang="en-US" sz="1800" b="1" dirty="0">
                <a:solidFill>
                  <a:srgbClr val="002060"/>
                </a:solidFill>
                <a:latin typeface="Arial" panose="020B0604020202020204" pitchFamily="34" charset="0"/>
                <a:cs typeface="Arial" panose="020B0604020202020204" pitchFamily="34" charset="0"/>
              </a:rPr>
              <a:t>equivalent to </a:t>
            </a:r>
            <a:r>
              <a:rPr lang="en-US" sz="4000" b="1" dirty="0">
                <a:solidFill>
                  <a:srgbClr val="002060"/>
                </a:solidFill>
                <a:latin typeface="Arial" panose="020B0604020202020204" pitchFamily="34" charset="0"/>
                <a:cs typeface="Arial" panose="020B0604020202020204" pitchFamily="34" charset="0"/>
              </a:rPr>
              <a:t> February-March</a:t>
            </a:r>
          </a:p>
          <a:p>
            <a:pPr marL="914400" indent="-914400">
              <a:buClrTx/>
              <a:buFont typeface="+mj-lt"/>
              <a:buAutoNum type="arabicPeriod" startAt="7"/>
              <a:defRPr/>
            </a:pPr>
            <a:endParaRPr lang="en-US" sz="4400" b="1" dirty="0">
              <a:solidFill>
                <a:srgbClr val="002060"/>
              </a:solidFill>
              <a:latin typeface="Arial" panose="020B0604020202020204" pitchFamily="34" charset="0"/>
              <a:cs typeface="Arial" panose="020B0604020202020204" pitchFamily="34" charset="0"/>
            </a:endParaRPr>
          </a:p>
          <a:p>
            <a:pPr marL="914400" indent="-914400">
              <a:buClrTx/>
              <a:buFont typeface="+mj-lt"/>
              <a:buAutoNum type="arabicPeriod" startAt="7"/>
              <a:defRPr/>
            </a:pPr>
            <a:endParaRPr lang="en-US" sz="4400" b="1" dirty="0">
              <a:solidFill>
                <a:srgbClr val="002060"/>
              </a:solidFill>
              <a:latin typeface="Arial" panose="020B0604020202020204" pitchFamily="34" charset="0"/>
              <a:cs typeface="Arial" panose="020B0604020202020204" pitchFamily="34" charset="0"/>
            </a:endParaRPr>
          </a:p>
        </p:txBody>
      </p:sp>
      <p:sp>
        <p:nvSpPr>
          <p:cNvPr id="7" name="Explosion 2 6">
            <a:extLst>
              <a:ext uri="{FF2B5EF4-FFF2-40B4-BE49-F238E27FC236}">
                <a16:creationId xmlns:a16="http://schemas.microsoft.com/office/drawing/2014/main" id="{9658DDD8-6888-4BFD-2EB6-EB4038E3E903}"/>
              </a:ext>
            </a:extLst>
          </p:cNvPr>
          <p:cNvSpPr/>
          <p:nvPr/>
        </p:nvSpPr>
        <p:spPr>
          <a:xfrm>
            <a:off x="9303084" y="5406189"/>
            <a:ext cx="3449320" cy="2526631"/>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sym typeface="Helvetica" panose="020B0604020202020204" pitchFamily="34" charset="0"/>
              </a:rPr>
              <a:t>Hebrew vs Gregorian</a:t>
            </a:r>
          </a:p>
        </p:txBody>
      </p:sp>
      <p:sp>
        <p:nvSpPr>
          <p:cNvPr id="8" name="Explosion 2 7">
            <a:extLst>
              <a:ext uri="{FF2B5EF4-FFF2-40B4-BE49-F238E27FC236}">
                <a16:creationId xmlns:a16="http://schemas.microsoft.com/office/drawing/2014/main" id="{3AEF4AE2-D96F-F696-A43E-CA6BC2B0C511}"/>
              </a:ext>
            </a:extLst>
          </p:cNvPr>
          <p:cNvSpPr/>
          <p:nvPr/>
        </p:nvSpPr>
        <p:spPr>
          <a:xfrm>
            <a:off x="9902791" y="2419060"/>
            <a:ext cx="2626093" cy="1350482"/>
          </a:xfrm>
          <a:prstGeom prst="irregularSeal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sym typeface="Helvetica" panose="020B0604020202020204" pitchFamily="34" charset="0"/>
              </a:rPr>
              <a:t>1</a:t>
            </a:r>
            <a:r>
              <a:rPr lang="en-US" sz="2400" b="1" baseline="30000" dirty="0">
                <a:solidFill>
                  <a:srgbClr val="C00000"/>
                </a:solidFill>
                <a:sym typeface="Helvetica" panose="020B0604020202020204" pitchFamily="34" charset="0"/>
              </a:rPr>
              <a:t>st</a:t>
            </a:r>
            <a:r>
              <a:rPr lang="en-US" sz="2400" b="1" dirty="0">
                <a:solidFill>
                  <a:srgbClr val="C00000"/>
                </a:solidFill>
                <a:sym typeface="Helvetica" panose="020B0604020202020204" pitchFamily="34" charset="0"/>
              </a:rPr>
              <a:t> Month</a:t>
            </a:r>
          </a:p>
        </p:txBody>
      </p:sp>
      <p:grpSp>
        <p:nvGrpSpPr>
          <p:cNvPr id="9" name="Group 8">
            <a:extLst>
              <a:ext uri="{FF2B5EF4-FFF2-40B4-BE49-F238E27FC236}">
                <a16:creationId xmlns:a16="http://schemas.microsoft.com/office/drawing/2014/main" id="{EAC6E396-E2E8-1786-BC4D-0CDB1F66000A}"/>
              </a:ext>
            </a:extLst>
          </p:cNvPr>
          <p:cNvGrpSpPr/>
          <p:nvPr/>
        </p:nvGrpSpPr>
        <p:grpSpPr>
          <a:xfrm>
            <a:off x="2197655" y="713456"/>
            <a:ext cx="8159504" cy="642260"/>
            <a:chOff x="3545192" y="4238443"/>
            <a:chExt cx="8159504" cy="642260"/>
          </a:xfrm>
        </p:grpSpPr>
        <p:sp>
          <p:nvSpPr>
            <p:cNvPr id="10" name="Title 1">
              <a:extLst>
                <a:ext uri="{FF2B5EF4-FFF2-40B4-BE49-F238E27FC236}">
                  <a16:creationId xmlns:a16="http://schemas.microsoft.com/office/drawing/2014/main" id="{1CD614C1-D7AB-8970-AA5C-7328838F6523}"/>
                </a:ext>
              </a:extLst>
            </p:cNvPr>
            <p:cNvSpPr txBox="1">
              <a:spLocks/>
            </p:cNvSpPr>
            <p:nvPr/>
          </p:nvSpPr>
          <p:spPr bwMode="blackWhite">
            <a:xfrm>
              <a:off x="3545192" y="4242346"/>
              <a:ext cx="5202296"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On time &amp; season</a:t>
              </a:r>
              <a:endParaRPr lang="en-US" sz="4000" b="1" dirty="0">
                <a:solidFill>
                  <a:srgbClr val="002060"/>
                </a:solidFill>
              </a:endParaRPr>
            </a:p>
          </p:txBody>
        </p:sp>
        <p:pic>
          <p:nvPicPr>
            <p:cNvPr id="11" name="Picture 10">
              <a:extLst>
                <a:ext uri="{FF2B5EF4-FFF2-40B4-BE49-F238E27FC236}">
                  <a16:creationId xmlns:a16="http://schemas.microsoft.com/office/drawing/2014/main" id="{8D84E391-0D9A-AE1C-4A93-D54091A3EB9F}"/>
                </a:ext>
              </a:extLst>
            </p:cNvPr>
            <p:cNvPicPr>
              <a:picLocks noChangeAspect="1"/>
            </p:cNvPicPr>
            <p:nvPr/>
          </p:nvPicPr>
          <p:blipFill>
            <a:blip r:embed="rId2"/>
            <a:stretch>
              <a:fillRect/>
            </a:stretch>
          </p:blipFill>
          <p:spPr>
            <a:xfrm>
              <a:off x="8747488" y="4238443"/>
              <a:ext cx="2957208" cy="642260"/>
            </a:xfrm>
            <a:prstGeom prst="rect">
              <a:avLst/>
            </a:prstGeom>
          </p:spPr>
        </p:pic>
      </p:grpSp>
    </p:spTree>
    <p:extLst>
      <p:ext uri="{BB962C8B-B14F-4D97-AF65-F5344CB8AC3E}">
        <p14:creationId xmlns:p14="http://schemas.microsoft.com/office/powerpoint/2010/main" val="394341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92" y="1606558"/>
            <a:ext cx="12224085" cy="1366283"/>
          </a:xfrm>
        </p:spPr>
        <p:txBody>
          <a:bodyPr>
            <a:noAutofit/>
          </a:bodyPr>
          <a:lstStyle/>
          <a:p>
            <a:pPr algn="ctr"/>
            <a:r>
              <a:rPr lang="en-US" sz="4800" b="1" dirty="0"/>
              <a:t>Prophetic Climate of </a:t>
            </a:r>
            <a:r>
              <a:rPr lang="en-US" sz="4800" b="1" dirty="0">
                <a:solidFill>
                  <a:srgbClr val="C00000"/>
                </a:solidFill>
              </a:rPr>
              <a:t>2020/5780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2399" y="3422021"/>
            <a:ext cx="4557074" cy="12366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088" y="6004752"/>
            <a:ext cx="10164291" cy="1552016"/>
          </a:xfrm>
          <a:prstGeom prst="rect">
            <a:avLst/>
          </a:prstGeom>
        </p:spPr>
      </p:pic>
      <p:sp>
        <p:nvSpPr>
          <p:cNvPr id="6" name="Right Arrow 5"/>
          <p:cNvSpPr/>
          <p:nvPr/>
        </p:nvSpPr>
        <p:spPr>
          <a:xfrm rot="8970539" flipV="1">
            <a:off x="4331758" y="5765005"/>
            <a:ext cx="2755902" cy="132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
          </a:p>
        </p:txBody>
      </p:sp>
      <p:sp>
        <p:nvSpPr>
          <p:cNvPr id="7" name="Rectangle 6"/>
          <p:cNvSpPr/>
          <p:nvPr/>
        </p:nvSpPr>
        <p:spPr>
          <a:xfrm>
            <a:off x="6975319" y="4770622"/>
            <a:ext cx="3079011" cy="984885"/>
          </a:xfrm>
          <a:prstGeom prst="rect">
            <a:avLst/>
          </a:prstGeom>
          <a:noFill/>
        </p:spPr>
        <p:txBody>
          <a:bodyPr wrap="square" lIns="97536" tIns="48768" rIns="97536" bIns="48768">
            <a:spAutoFit/>
          </a:bodyPr>
          <a:lstStyle/>
          <a:p>
            <a:pPr algn="ctr"/>
            <a:r>
              <a:rPr lang="en-US" sz="5760" dirty="0">
                <a:ln w="0"/>
                <a:solidFill>
                  <a:schemeClr val="accent1"/>
                </a:solidFill>
                <a:effectLst>
                  <a:outerShdw blurRad="38100" dist="25400" dir="5400000" algn="ctr" rotWithShape="0">
                    <a:srgbClr val="6E747A">
                      <a:alpha val="43000"/>
                    </a:srgbClr>
                  </a:outerShdw>
                </a:effectLst>
              </a:rPr>
              <a:t>MOUTH</a:t>
            </a:r>
          </a:p>
        </p:txBody>
      </p:sp>
      <p:sp>
        <p:nvSpPr>
          <p:cNvPr id="3" name="Footer Placeholder 2"/>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11</a:t>
            </a:fld>
            <a:endParaRPr lang="en-US" dirty="0"/>
          </a:p>
        </p:txBody>
      </p:sp>
      <p:sp>
        <p:nvSpPr>
          <p:cNvPr id="9" name="Date Placeholder 8"/>
          <p:cNvSpPr>
            <a:spLocks noGrp="1"/>
          </p:cNvSpPr>
          <p:nvPr>
            <p:ph type="dt" sz="half" idx="10"/>
          </p:nvPr>
        </p:nvSpPr>
        <p:spPr/>
        <p:txBody>
          <a:bodyPr/>
          <a:lstStyle/>
          <a:p>
            <a:r>
              <a:rPr lang="en-US"/>
              <a:t>12/29/2019</a:t>
            </a:r>
            <a:endParaRPr lang="en-US" dirty="0"/>
          </a:p>
        </p:txBody>
      </p:sp>
      <p:grpSp>
        <p:nvGrpSpPr>
          <p:cNvPr id="10" name="Group 9">
            <a:extLst>
              <a:ext uri="{FF2B5EF4-FFF2-40B4-BE49-F238E27FC236}">
                <a16:creationId xmlns:a16="http://schemas.microsoft.com/office/drawing/2014/main" id="{23B17E13-5971-A519-3445-1509F1477391}"/>
              </a:ext>
            </a:extLst>
          </p:cNvPr>
          <p:cNvGrpSpPr/>
          <p:nvPr/>
        </p:nvGrpSpPr>
        <p:grpSpPr>
          <a:xfrm>
            <a:off x="396814" y="841410"/>
            <a:ext cx="12190876" cy="693870"/>
            <a:chOff x="2156603" y="470764"/>
            <a:chExt cx="8714083" cy="693870"/>
          </a:xfrm>
        </p:grpSpPr>
        <p:sp>
          <p:nvSpPr>
            <p:cNvPr id="11" name="Title 1">
              <a:extLst>
                <a:ext uri="{FF2B5EF4-FFF2-40B4-BE49-F238E27FC236}">
                  <a16:creationId xmlns:a16="http://schemas.microsoft.com/office/drawing/2014/main" id="{A850D110-8525-B01F-E6F3-D2A71A1AF7E0}"/>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On time &amp; season</a:t>
              </a:r>
              <a:endParaRPr lang="en-US" sz="3600" b="1" dirty="0">
                <a:solidFill>
                  <a:srgbClr val="C00000"/>
                </a:solidFill>
              </a:endParaRPr>
            </a:p>
          </p:txBody>
        </p:sp>
        <p:pic>
          <p:nvPicPr>
            <p:cNvPr id="12" name="Picture 11">
              <a:extLst>
                <a:ext uri="{FF2B5EF4-FFF2-40B4-BE49-F238E27FC236}">
                  <a16:creationId xmlns:a16="http://schemas.microsoft.com/office/drawing/2014/main" id="{2344332F-6553-95B2-374E-B0160540A920}"/>
                </a:ext>
              </a:extLst>
            </p:cNvPr>
            <p:cNvPicPr>
              <a:picLocks noChangeAspect="1"/>
            </p:cNvPicPr>
            <p:nvPr/>
          </p:nvPicPr>
          <p:blipFill>
            <a:blip r:embed="rId4"/>
            <a:stretch>
              <a:fillRect/>
            </a:stretch>
          </p:blipFill>
          <p:spPr>
            <a:xfrm>
              <a:off x="7913478" y="470764"/>
              <a:ext cx="2957208" cy="693869"/>
            </a:xfrm>
            <a:prstGeom prst="rect">
              <a:avLst/>
            </a:prstGeom>
          </p:spPr>
        </p:pic>
      </p:grpSp>
      <p:sp>
        <p:nvSpPr>
          <p:cNvPr id="13" name="Title 1">
            <a:extLst>
              <a:ext uri="{FF2B5EF4-FFF2-40B4-BE49-F238E27FC236}">
                <a16:creationId xmlns:a16="http://schemas.microsoft.com/office/drawing/2014/main" id="{9142E003-4D70-CE0E-741C-569847E05246}"/>
              </a:ext>
            </a:extLst>
          </p:cNvPr>
          <p:cNvSpPr txBox="1">
            <a:spLocks/>
          </p:cNvSpPr>
          <p:nvPr/>
        </p:nvSpPr>
        <p:spPr>
          <a:xfrm>
            <a:off x="1011099" y="3329521"/>
            <a:ext cx="5436136" cy="1366283"/>
          </a:xfrm>
          <a:prstGeom prst="rect">
            <a:avLst/>
          </a:prstGeom>
        </p:spPr>
        <p:txBody>
          <a:bodyPr vert="horz" lIns="91440" tIns="45720" rIns="91440" bIns="45720" rtlCol="0" anchor="ctr">
            <a:no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buClrTx/>
              <a:buFontTx/>
            </a:pPr>
            <a:r>
              <a:rPr lang="en-US" sz="8000" b="1" dirty="0">
                <a:solidFill>
                  <a:srgbClr val="C00000"/>
                </a:solidFill>
              </a:rPr>
              <a:t>DECADE</a:t>
            </a:r>
          </a:p>
        </p:txBody>
      </p:sp>
    </p:spTree>
    <p:extLst>
      <p:ext uri="{BB962C8B-B14F-4D97-AF65-F5344CB8AC3E}">
        <p14:creationId xmlns:p14="http://schemas.microsoft.com/office/powerpoint/2010/main" val="422571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av Summary">
            <a:extLst>
              <a:ext uri="{FF2B5EF4-FFF2-40B4-BE49-F238E27FC236}">
                <a16:creationId xmlns:a16="http://schemas.microsoft.com/office/drawing/2014/main" id="{3832A6F9-D5A2-25A3-D314-3600643C5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143" y="6059881"/>
            <a:ext cx="5969133" cy="13603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3605" y="1305095"/>
            <a:ext cx="12224085" cy="1366283"/>
          </a:xfrm>
        </p:spPr>
        <p:txBody>
          <a:bodyPr>
            <a:noAutofit/>
          </a:bodyPr>
          <a:lstStyle/>
          <a:p>
            <a:pPr algn="ctr"/>
            <a:r>
              <a:rPr lang="en-US" sz="4800" b="1" dirty="0"/>
              <a:t>Prophetic Climate of </a:t>
            </a:r>
            <a:r>
              <a:rPr lang="en-US" sz="4800" b="1" dirty="0">
                <a:solidFill>
                  <a:srgbClr val="C00000"/>
                </a:solidFill>
              </a:rPr>
              <a:t>2025-2026/5785</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578" y="4889434"/>
            <a:ext cx="2590965" cy="108480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78" y="6059881"/>
            <a:ext cx="6230822" cy="1358269"/>
          </a:xfrm>
          <a:prstGeom prst="rect">
            <a:avLst/>
          </a:prstGeom>
        </p:spPr>
      </p:pic>
      <p:sp>
        <p:nvSpPr>
          <p:cNvPr id="6" name="Right Arrow 5"/>
          <p:cNvSpPr/>
          <p:nvPr/>
        </p:nvSpPr>
        <p:spPr>
          <a:xfrm rot="8603065">
            <a:off x="1883125" y="5647599"/>
            <a:ext cx="2107297" cy="126314"/>
          </a:xfrm>
          <a:prstGeom prst="rightArrow">
            <a:avLst/>
          </a:prstGeom>
          <a:ln cmpd="thickThi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
          </a:p>
        </p:txBody>
      </p:sp>
      <p:sp>
        <p:nvSpPr>
          <p:cNvPr id="7" name="Rectangle 6"/>
          <p:cNvSpPr/>
          <p:nvPr/>
        </p:nvSpPr>
        <p:spPr>
          <a:xfrm>
            <a:off x="2404723" y="3868935"/>
            <a:ext cx="8821053" cy="837152"/>
          </a:xfrm>
          <a:prstGeom prst="rect">
            <a:avLst/>
          </a:prstGeom>
          <a:noFill/>
        </p:spPr>
        <p:txBody>
          <a:bodyPr wrap="square" lIns="97536" tIns="48768" rIns="97536" bIns="48768">
            <a:spAutoFit/>
          </a:bodyPr>
          <a:lstStyle/>
          <a:p>
            <a:pPr algn="ctr"/>
            <a:r>
              <a:rPr lang="en-US" sz="4800" dirty="0">
                <a:ln w="0"/>
                <a:solidFill>
                  <a:schemeClr val="accent1"/>
                </a:solidFill>
                <a:effectLst>
                  <a:outerShdw blurRad="38100" dist="25400" dir="5400000" algn="ctr" rotWithShape="0">
                    <a:srgbClr val="6E747A">
                      <a:alpha val="43000"/>
                    </a:srgbClr>
                  </a:outerShdw>
                </a:effectLst>
              </a:rPr>
              <a:t>MOUTH &amp; TENT PEG (Hooks)</a:t>
            </a:r>
          </a:p>
        </p:txBody>
      </p:sp>
      <p:sp>
        <p:nvSpPr>
          <p:cNvPr id="3" name="Footer Placeholder 2"/>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12</a:t>
            </a:fld>
            <a:endParaRPr lang="en-US" dirty="0"/>
          </a:p>
        </p:txBody>
      </p:sp>
      <p:sp>
        <p:nvSpPr>
          <p:cNvPr id="9" name="Date Placeholder 8"/>
          <p:cNvSpPr>
            <a:spLocks noGrp="1"/>
          </p:cNvSpPr>
          <p:nvPr>
            <p:ph type="dt" sz="half" idx="10"/>
          </p:nvPr>
        </p:nvSpPr>
        <p:spPr/>
        <p:txBody>
          <a:bodyPr/>
          <a:lstStyle/>
          <a:p>
            <a:r>
              <a:rPr lang="en-US"/>
              <a:t>12/29/2019</a:t>
            </a:r>
            <a:endParaRPr lang="en-US" dirty="0"/>
          </a:p>
        </p:txBody>
      </p:sp>
      <p:grpSp>
        <p:nvGrpSpPr>
          <p:cNvPr id="10" name="Group 9">
            <a:extLst>
              <a:ext uri="{FF2B5EF4-FFF2-40B4-BE49-F238E27FC236}">
                <a16:creationId xmlns:a16="http://schemas.microsoft.com/office/drawing/2014/main" id="{23B17E13-5971-A519-3445-1509F1477391}"/>
              </a:ext>
            </a:extLst>
          </p:cNvPr>
          <p:cNvGrpSpPr/>
          <p:nvPr/>
        </p:nvGrpSpPr>
        <p:grpSpPr>
          <a:xfrm>
            <a:off x="396814" y="841410"/>
            <a:ext cx="12190876" cy="693870"/>
            <a:chOff x="2156603" y="470764"/>
            <a:chExt cx="8714083" cy="693870"/>
          </a:xfrm>
        </p:grpSpPr>
        <p:sp>
          <p:nvSpPr>
            <p:cNvPr id="11" name="Title 1">
              <a:extLst>
                <a:ext uri="{FF2B5EF4-FFF2-40B4-BE49-F238E27FC236}">
                  <a16:creationId xmlns:a16="http://schemas.microsoft.com/office/drawing/2014/main" id="{A850D110-8525-B01F-E6F3-D2A71A1AF7E0}"/>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On time &amp; season</a:t>
              </a:r>
              <a:endParaRPr lang="en-US" sz="3600" b="1" dirty="0">
                <a:solidFill>
                  <a:srgbClr val="C00000"/>
                </a:solidFill>
              </a:endParaRPr>
            </a:p>
          </p:txBody>
        </p:sp>
        <p:pic>
          <p:nvPicPr>
            <p:cNvPr id="12" name="Picture 11">
              <a:extLst>
                <a:ext uri="{FF2B5EF4-FFF2-40B4-BE49-F238E27FC236}">
                  <a16:creationId xmlns:a16="http://schemas.microsoft.com/office/drawing/2014/main" id="{2344332F-6553-95B2-374E-B0160540A920}"/>
                </a:ext>
              </a:extLst>
            </p:cNvPr>
            <p:cNvPicPr>
              <a:picLocks noChangeAspect="1"/>
            </p:cNvPicPr>
            <p:nvPr/>
          </p:nvPicPr>
          <p:blipFill>
            <a:blip r:embed="rId5"/>
            <a:stretch>
              <a:fillRect/>
            </a:stretch>
          </p:blipFill>
          <p:spPr>
            <a:xfrm>
              <a:off x="7913478" y="470764"/>
              <a:ext cx="2957208" cy="693869"/>
            </a:xfrm>
            <a:prstGeom prst="rect">
              <a:avLst/>
            </a:prstGeom>
          </p:spPr>
        </p:pic>
      </p:grpSp>
      <p:sp>
        <p:nvSpPr>
          <p:cNvPr id="13" name="Title 1">
            <a:extLst>
              <a:ext uri="{FF2B5EF4-FFF2-40B4-BE49-F238E27FC236}">
                <a16:creationId xmlns:a16="http://schemas.microsoft.com/office/drawing/2014/main" id="{9142E003-4D70-CE0E-741C-569847E05246}"/>
              </a:ext>
            </a:extLst>
          </p:cNvPr>
          <p:cNvSpPr txBox="1">
            <a:spLocks/>
          </p:cNvSpPr>
          <p:nvPr/>
        </p:nvSpPr>
        <p:spPr>
          <a:xfrm>
            <a:off x="335192" y="2333354"/>
            <a:ext cx="12334415" cy="1366283"/>
          </a:xfrm>
          <a:prstGeom prst="rect">
            <a:avLst/>
          </a:prstGeom>
        </p:spPr>
        <p:txBody>
          <a:bodyPr vert="horz" lIns="91440" tIns="45720" rIns="91440" bIns="45720" rtlCol="0" anchor="ctr">
            <a:no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buClrTx/>
              <a:buFontTx/>
            </a:pPr>
            <a:r>
              <a:rPr lang="en-US" sz="8000" b="1" dirty="0">
                <a:solidFill>
                  <a:srgbClr val="C00000"/>
                </a:solidFill>
              </a:rPr>
              <a:t>YEAR- Pey-vav</a:t>
            </a:r>
          </a:p>
        </p:txBody>
      </p:sp>
      <p:sp>
        <p:nvSpPr>
          <p:cNvPr id="14" name="Right Arrow 13">
            <a:extLst>
              <a:ext uri="{FF2B5EF4-FFF2-40B4-BE49-F238E27FC236}">
                <a16:creationId xmlns:a16="http://schemas.microsoft.com/office/drawing/2014/main" id="{B202C6E8-DCDB-AFA1-DD96-9FE91315D8F2}"/>
              </a:ext>
            </a:extLst>
          </p:cNvPr>
          <p:cNvSpPr/>
          <p:nvPr/>
        </p:nvSpPr>
        <p:spPr>
          <a:xfrm rot="3680521">
            <a:off x="6497070" y="5753857"/>
            <a:ext cx="1714973" cy="1771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
          </a:p>
        </p:txBody>
      </p:sp>
      <p:pic>
        <p:nvPicPr>
          <p:cNvPr id="7172" name="Picture 4" descr="The Letter Vav">
            <a:extLst>
              <a:ext uri="{FF2B5EF4-FFF2-40B4-BE49-F238E27FC236}">
                <a16:creationId xmlns:a16="http://schemas.microsoft.com/office/drawing/2014/main" id="{17900922-59E0-F1CD-737D-4FB32B565E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2276" y="4804200"/>
            <a:ext cx="2667000" cy="117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8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05" y="1305095"/>
            <a:ext cx="12224085" cy="1366283"/>
          </a:xfrm>
        </p:spPr>
        <p:txBody>
          <a:bodyPr>
            <a:noAutofit/>
          </a:bodyPr>
          <a:lstStyle/>
          <a:p>
            <a:pPr algn="ctr"/>
            <a:r>
              <a:rPr lang="en-US" sz="4800" b="1" dirty="0"/>
              <a:t>Prophetic Climate of </a:t>
            </a:r>
            <a:r>
              <a:rPr lang="en-US" sz="4800" b="1" dirty="0">
                <a:solidFill>
                  <a:srgbClr val="C00000"/>
                </a:solidFill>
              </a:rPr>
              <a:t>2025-2026/5785</a:t>
            </a:r>
          </a:p>
        </p:txBody>
      </p:sp>
      <p:sp>
        <p:nvSpPr>
          <p:cNvPr id="7" name="Rectangle 6"/>
          <p:cNvSpPr/>
          <p:nvPr/>
        </p:nvSpPr>
        <p:spPr>
          <a:xfrm>
            <a:off x="769595" y="3427948"/>
            <a:ext cx="12003733" cy="3791807"/>
          </a:xfrm>
          <a:prstGeom prst="rect">
            <a:avLst/>
          </a:prstGeom>
          <a:noFill/>
        </p:spPr>
        <p:txBody>
          <a:bodyPr wrap="square" lIns="97536" tIns="48768" rIns="97536" bIns="48768">
            <a:spAutoFit/>
          </a:bodyPr>
          <a:lstStyle/>
          <a:p>
            <a:r>
              <a:rPr lang="en-US" sz="4800" dirty="0">
                <a:ln w="0"/>
                <a:solidFill>
                  <a:schemeClr val="tx1">
                    <a:lumMod val="95000"/>
                    <a:lumOff val="5000"/>
                  </a:schemeClr>
                </a:solidFill>
                <a:effectLst>
                  <a:outerShdw blurRad="38100" dist="25400" dir="5400000" algn="ctr" rotWithShape="0">
                    <a:srgbClr val="6E747A">
                      <a:alpha val="43000"/>
                    </a:srgbClr>
                  </a:outerShdw>
                </a:effectLst>
              </a:rPr>
              <a:t>Check Connections and Walk with…</a:t>
            </a:r>
          </a:p>
          <a:p>
            <a:endParaRPr lang="en-US" sz="4800" dirty="0">
              <a:ln w="0"/>
              <a:solidFill>
                <a:schemeClr val="tx1">
                  <a:lumMod val="95000"/>
                  <a:lumOff val="5000"/>
                </a:schemeClr>
              </a:solidFill>
              <a:effectLst>
                <a:outerShdw blurRad="38100" dist="25400" dir="5400000" algn="ctr" rotWithShape="0">
                  <a:srgbClr val="6E747A">
                    <a:alpha val="43000"/>
                  </a:srgbClr>
                </a:outerShdw>
              </a:effectLst>
            </a:endParaRPr>
          </a:p>
          <a:p>
            <a:pPr marL="685800" indent="-685800">
              <a:buFont typeface="Arial" panose="020B0604020202020204" pitchFamily="34" charset="0"/>
              <a:buChar char="•"/>
            </a:pPr>
            <a:r>
              <a:rPr lang="en-US" sz="4800" dirty="0">
                <a:ln w="0"/>
                <a:solidFill>
                  <a:schemeClr val="tx1">
                    <a:lumMod val="95000"/>
                    <a:lumOff val="5000"/>
                  </a:schemeClr>
                </a:solidFill>
                <a:effectLst>
                  <a:outerShdw blurRad="38100" dist="25400" dir="5400000" algn="ctr" rotWithShape="0">
                    <a:srgbClr val="6E747A">
                      <a:alpha val="43000"/>
                    </a:srgbClr>
                  </a:outerShdw>
                </a:effectLst>
              </a:rPr>
              <a:t>Spiritual – Heaven &amp; Earth</a:t>
            </a:r>
          </a:p>
          <a:p>
            <a:pPr marL="685800" indent="-685800">
              <a:buFont typeface="Arial" panose="020B0604020202020204" pitchFamily="34" charset="0"/>
              <a:buChar char="•"/>
            </a:pPr>
            <a:r>
              <a:rPr lang="en-US" sz="4800" dirty="0">
                <a:ln w="0"/>
                <a:solidFill>
                  <a:schemeClr val="tx1">
                    <a:lumMod val="95000"/>
                    <a:lumOff val="5000"/>
                  </a:schemeClr>
                </a:solidFill>
                <a:effectLst>
                  <a:outerShdw blurRad="38100" dist="25400" dir="5400000" algn="ctr" rotWithShape="0">
                    <a:srgbClr val="6E747A">
                      <a:alpha val="43000"/>
                    </a:srgbClr>
                  </a:outerShdw>
                </a:effectLst>
              </a:rPr>
              <a:t>Natural &amp; spiritual</a:t>
            </a:r>
          </a:p>
          <a:p>
            <a:pPr marL="685800" indent="-685800">
              <a:buFont typeface="Arial" panose="020B0604020202020204" pitchFamily="34" charset="0"/>
              <a:buChar char="•"/>
            </a:pPr>
            <a:r>
              <a:rPr lang="en-US" sz="4800" dirty="0">
                <a:ln w="0"/>
                <a:solidFill>
                  <a:schemeClr val="tx1">
                    <a:lumMod val="95000"/>
                    <a:lumOff val="5000"/>
                  </a:schemeClr>
                </a:solidFill>
                <a:effectLst>
                  <a:outerShdw blurRad="38100" dist="25400" dir="5400000" algn="ctr" rotWithShape="0">
                    <a:srgbClr val="6E747A">
                      <a:alpha val="43000"/>
                    </a:srgbClr>
                  </a:outerShdw>
                </a:effectLst>
              </a:rPr>
              <a:t>Stabilization in all things </a:t>
            </a:r>
          </a:p>
        </p:txBody>
      </p:sp>
      <p:sp>
        <p:nvSpPr>
          <p:cNvPr id="3" name="Footer Placeholder 2"/>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13</a:t>
            </a:fld>
            <a:endParaRPr lang="en-US" dirty="0"/>
          </a:p>
        </p:txBody>
      </p:sp>
      <p:sp>
        <p:nvSpPr>
          <p:cNvPr id="9" name="Date Placeholder 8"/>
          <p:cNvSpPr>
            <a:spLocks noGrp="1"/>
          </p:cNvSpPr>
          <p:nvPr>
            <p:ph type="dt" sz="half" idx="10"/>
          </p:nvPr>
        </p:nvSpPr>
        <p:spPr/>
        <p:txBody>
          <a:bodyPr/>
          <a:lstStyle/>
          <a:p>
            <a:r>
              <a:rPr lang="en-US"/>
              <a:t>12/29/2019</a:t>
            </a:r>
            <a:endParaRPr lang="en-US" dirty="0"/>
          </a:p>
        </p:txBody>
      </p:sp>
      <p:grpSp>
        <p:nvGrpSpPr>
          <p:cNvPr id="10" name="Group 9">
            <a:extLst>
              <a:ext uri="{FF2B5EF4-FFF2-40B4-BE49-F238E27FC236}">
                <a16:creationId xmlns:a16="http://schemas.microsoft.com/office/drawing/2014/main" id="{23B17E13-5971-A519-3445-1509F1477391}"/>
              </a:ext>
            </a:extLst>
          </p:cNvPr>
          <p:cNvGrpSpPr/>
          <p:nvPr/>
        </p:nvGrpSpPr>
        <p:grpSpPr>
          <a:xfrm>
            <a:off x="396814" y="841410"/>
            <a:ext cx="12190876" cy="693870"/>
            <a:chOff x="2156603" y="470764"/>
            <a:chExt cx="8714083" cy="693870"/>
          </a:xfrm>
        </p:grpSpPr>
        <p:sp>
          <p:nvSpPr>
            <p:cNvPr id="11" name="Title 1">
              <a:extLst>
                <a:ext uri="{FF2B5EF4-FFF2-40B4-BE49-F238E27FC236}">
                  <a16:creationId xmlns:a16="http://schemas.microsoft.com/office/drawing/2014/main" id="{A850D110-8525-B01F-E6F3-D2A71A1AF7E0}"/>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On time &amp; season</a:t>
              </a:r>
              <a:endParaRPr lang="en-US" sz="3600" b="1" dirty="0">
                <a:solidFill>
                  <a:srgbClr val="C00000"/>
                </a:solidFill>
              </a:endParaRPr>
            </a:p>
          </p:txBody>
        </p:sp>
        <p:pic>
          <p:nvPicPr>
            <p:cNvPr id="12" name="Picture 11">
              <a:extLst>
                <a:ext uri="{FF2B5EF4-FFF2-40B4-BE49-F238E27FC236}">
                  <a16:creationId xmlns:a16="http://schemas.microsoft.com/office/drawing/2014/main" id="{2344332F-6553-95B2-374E-B0160540A920}"/>
                </a:ext>
              </a:extLst>
            </p:cNvPr>
            <p:cNvPicPr>
              <a:picLocks noChangeAspect="1"/>
            </p:cNvPicPr>
            <p:nvPr/>
          </p:nvPicPr>
          <p:blipFill>
            <a:blip r:embed="rId2"/>
            <a:stretch>
              <a:fillRect/>
            </a:stretch>
          </p:blipFill>
          <p:spPr>
            <a:xfrm>
              <a:off x="7913478" y="470764"/>
              <a:ext cx="2957208" cy="693869"/>
            </a:xfrm>
            <a:prstGeom prst="rect">
              <a:avLst/>
            </a:prstGeom>
          </p:spPr>
        </p:pic>
      </p:grpSp>
      <p:sp>
        <p:nvSpPr>
          <p:cNvPr id="13" name="Title 1">
            <a:extLst>
              <a:ext uri="{FF2B5EF4-FFF2-40B4-BE49-F238E27FC236}">
                <a16:creationId xmlns:a16="http://schemas.microsoft.com/office/drawing/2014/main" id="{9142E003-4D70-CE0E-741C-569847E05246}"/>
              </a:ext>
            </a:extLst>
          </p:cNvPr>
          <p:cNvSpPr txBox="1">
            <a:spLocks/>
          </p:cNvSpPr>
          <p:nvPr/>
        </p:nvSpPr>
        <p:spPr>
          <a:xfrm>
            <a:off x="231472" y="2286786"/>
            <a:ext cx="12334415" cy="1366283"/>
          </a:xfrm>
          <a:prstGeom prst="rect">
            <a:avLst/>
          </a:prstGeom>
        </p:spPr>
        <p:txBody>
          <a:bodyPr vert="horz" lIns="91440" tIns="45720" rIns="91440" bIns="45720" rtlCol="0" anchor="ctr">
            <a:no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buClrTx/>
              <a:buFontTx/>
            </a:pPr>
            <a:r>
              <a:rPr lang="en-US" sz="5400" b="1" dirty="0">
                <a:solidFill>
                  <a:srgbClr val="C00000"/>
                </a:solidFill>
                <a:latin typeface="Papyrus" panose="020B0602040200020303" pitchFamily="34" charset="77"/>
              </a:rPr>
              <a:t>Year of Connection &amp; Convergence</a:t>
            </a:r>
          </a:p>
        </p:txBody>
      </p:sp>
    </p:spTree>
    <p:extLst>
      <p:ext uri="{BB962C8B-B14F-4D97-AF65-F5344CB8AC3E}">
        <p14:creationId xmlns:p14="http://schemas.microsoft.com/office/powerpoint/2010/main" val="74873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14</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552090" y="4224884"/>
            <a:ext cx="8909738"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The Worshipper  &amp; the warrior</a:t>
            </a:r>
            <a:endParaRPr lang="en-US" sz="4000" b="1" dirty="0">
              <a:solidFill>
                <a:srgbClr val="002060"/>
              </a:solidFill>
            </a:endParaRPr>
          </a:p>
        </p:txBody>
      </p:sp>
      <p:pic>
        <p:nvPicPr>
          <p:cNvPr id="2" name="Picture 1">
            <a:extLst>
              <a:ext uri="{FF2B5EF4-FFF2-40B4-BE49-F238E27FC236}">
                <a16:creationId xmlns:a16="http://schemas.microsoft.com/office/drawing/2014/main" id="{0FD7B02C-E841-BD06-6B88-FD6ED84FF526}"/>
              </a:ext>
            </a:extLst>
          </p:cNvPr>
          <p:cNvPicPr>
            <a:picLocks noChangeAspect="1"/>
          </p:cNvPicPr>
          <p:nvPr/>
        </p:nvPicPr>
        <p:blipFill>
          <a:blip r:embed="rId3"/>
          <a:stretch>
            <a:fillRect/>
          </a:stretch>
        </p:blipFill>
        <p:spPr>
          <a:xfrm>
            <a:off x="9322973" y="4217078"/>
            <a:ext cx="2957208" cy="642260"/>
          </a:xfrm>
          <a:prstGeom prst="rect">
            <a:avLst/>
          </a:prstGeom>
        </p:spPr>
      </p:pic>
    </p:spTree>
    <p:extLst>
      <p:ext uri="{BB962C8B-B14F-4D97-AF65-F5344CB8AC3E}">
        <p14:creationId xmlns:p14="http://schemas.microsoft.com/office/powerpoint/2010/main" val="37874607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361"/>
        <p:cNvGrpSpPr/>
        <p:nvPr/>
      </p:nvGrpSpPr>
      <p:grpSpPr>
        <a:xfrm>
          <a:off x="0" y="0"/>
          <a:ext cx="0" cy="0"/>
          <a:chOff x="0" y="0"/>
          <a:chExt cx="0" cy="0"/>
        </a:xfrm>
      </p:grpSpPr>
      <p:sp>
        <p:nvSpPr>
          <p:cNvPr id="363" name="Google Shape;363;p5"/>
          <p:cNvSpPr txBox="1">
            <a:spLocks noGrp="1"/>
          </p:cNvSpPr>
          <p:nvPr>
            <p:ph type="body" idx="1"/>
          </p:nvPr>
        </p:nvSpPr>
        <p:spPr>
          <a:xfrm>
            <a:off x="379306" y="1976297"/>
            <a:ext cx="12246187" cy="6935892"/>
          </a:xfrm>
          <a:prstGeom prst="rect">
            <a:avLst/>
          </a:prstGeom>
          <a:noFill/>
          <a:ln>
            <a:noFill/>
          </a:ln>
        </p:spPr>
        <p:txBody>
          <a:bodyPr spcFirstLastPara="1" vert="horz" wrap="square" lIns="130027" tIns="64996" rIns="130027" bIns="64996" rtlCol="0" anchor="t" anchorCtr="0">
            <a:normAutofit/>
          </a:bodyPr>
          <a:lstStyle/>
          <a:p>
            <a:pPr>
              <a:spcBef>
                <a:spcPts val="0"/>
              </a:spcBef>
              <a:buSzPct val="70000"/>
            </a:pPr>
            <a:r>
              <a:rPr lang="en-US" sz="3200" dirty="0">
                <a:solidFill>
                  <a:srgbClr val="0C0C0C"/>
                </a:solidFill>
              </a:rPr>
              <a:t>And he tarried seven days, according to the set time that Samuel had </a:t>
            </a:r>
            <a:r>
              <a:rPr lang="en-US" sz="3200" u="sng" dirty="0">
                <a:solidFill>
                  <a:srgbClr val="0C0C0C"/>
                </a:solidFill>
              </a:rPr>
              <a:t>appointed</a:t>
            </a:r>
            <a:r>
              <a:rPr lang="en-US" sz="3200" dirty="0">
                <a:solidFill>
                  <a:srgbClr val="0C0C0C"/>
                </a:solidFill>
              </a:rPr>
              <a:t>: but Samuel came not to Gilgal; and the people were scattered from him. </a:t>
            </a:r>
            <a:r>
              <a:rPr lang="en-US" sz="3200" i="1" dirty="0">
                <a:solidFill>
                  <a:srgbClr val="0C0C0C"/>
                </a:solidFill>
              </a:rPr>
              <a:t>(1 Samuel 13:8)</a:t>
            </a:r>
            <a:endParaRPr sz="3200" dirty="0">
              <a:solidFill>
                <a:srgbClr val="0C0C0C"/>
              </a:solidFill>
            </a:endParaRPr>
          </a:p>
          <a:p>
            <a:pPr>
              <a:spcBef>
                <a:spcPts val="676"/>
              </a:spcBef>
              <a:buSzPct val="70000"/>
            </a:pPr>
            <a:r>
              <a:rPr lang="en-US" sz="3200" dirty="0">
                <a:solidFill>
                  <a:srgbClr val="0C0C0C"/>
                </a:solidFill>
              </a:rPr>
              <a:t>And Saul said, Bring hither a burnt offering to me, and </a:t>
            </a:r>
            <a:r>
              <a:rPr lang="en-US" sz="3200" u="sng" dirty="0">
                <a:solidFill>
                  <a:srgbClr val="0C0C0C"/>
                </a:solidFill>
              </a:rPr>
              <a:t>peace</a:t>
            </a:r>
            <a:r>
              <a:rPr lang="en-US" sz="3200" dirty="0">
                <a:solidFill>
                  <a:srgbClr val="0C0C0C"/>
                </a:solidFill>
              </a:rPr>
              <a:t> </a:t>
            </a:r>
            <a:r>
              <a:rPr lang="en-US" sz="3200" u="sng" dirty="0">
                <a:solidFill>
                  <a:srgbClr val="0C0C0C"/>
                </a:solidFill>
              </a:rPr>
              <a:t>offerings</a:t>
            </a:r>
            <a:r>
              <a:rPr lang="en-US" sz="3200" dirty="0">
                <a:solidFill>
                  <a:srgbClr val="0C0C0C"/>
                </a:solidFill>
              </a:rPr>
              <a:t>. And he offered the burnt offering. </a:t>
            </a:r>
            <a:r>
              <a:rPr lang="en-US" sz="3200" i="1" dirty="0">
                <a:solidFill>
                  <a:srgbClr val="0C0C0C"/>
                </a:solidFill>
              </a:rPr>
              <a:t>(1 Samuel 13:9)</a:t>
            </a:r>
            <a:endParaRPr sz="3200" dirty="0">
              <a:solidFill>
                <a:srgbClr val="0C0C0C"/>
              </a:solidFill>
            </a:endParaRPr>
          </a:p>
          <a:p>
            <a:pPr>
              <a:spcBef>
                <a:spcPts val="676"/>
              </a:spcBef>
              <a:buSzPct val="70000"/>
            </a:pPr>
            <a:r>
              <a:rPr lang="en-US" sz="3200" dirty="0">
                <a:solidFill>
                  <a:srgbClr val="0C0C0C"/>
                </a:solidFill>
              </a:rPr>
              <a:t>And it came to pass, that as soon as he had made an end of offering the burnt offering, behold, Samuel came; and Saul went out to meet him, that he might </a:t>
            </a:r>
            <a:r>
              <a:rPr lang="en-US" sz="3200" u="sng" dirty="0">
                <a:solidFill>
                  <a:srgbClr val="0C0C0C"/>
                </a:solidFill>
              </a:rPr>
              <a:t>salute</a:t>
            </a:r>
            <a:r>
              <a:rPr lang="en-US" sz="3200" dirty="0">
                <a:solidFill>
                  <a:srgbClr val="0C0C0C"/>
                </a:solidFill>
              </a:rPr>
              <a:t> him. </a:t>
            </a:r>
            <a:r>
              <a:rPr lang="en-US" sz="3200" i="1" dirty="0">
                <a:solidFill>
                  <a:srgbClr val="0C0C0C"/>
                </a:solidFill>
              </a:rPr>
              <a:t>(1 Samuel 13:10)</a:t>
            </a:r>
            <a:endParaRPr sz="3200" dirty="0">
              <a:solidFill>
                <a:srgbClr val="0C0C0C"/>
              </a:solidFill>
            </a:endParaRPr>
          </a:p>
          <a:p>
            <a:pPr>
              <a:spcBef>
                <a:spcPts val="676"/>
              </a:spcBef>
              <a:buSzPct val="70000"/>
            </a:pPr>
            <a:r>
              <a:rPr lang="en-US" sz="3200" dirty="0">
                <a:solidFill>
                  <a:srgbClr val="0C0C0C"/>
                </a:solidFill>
              </a:rPr>
              <a:t>And Samuel said, What hast thou done? And Saul said, Because I saw that the people were scattered from me, and that thou </a:t>
            </a:r>
            <a:r>
              <a:rPr lang="en-US" sz="3200" dirty="0" err="1">
                <a:solidFill>
                  <a:srgbClr val="0C0C0C"/>
                </a:solidFill>
              </a:rPr>
              <a:t>camest</a:t>
            </a:r>
            <a:r>
              <a:rPr lang="en-US" sz="3200" dirty="0">
                <a:solidFill>
                  <a:srgbClr val="0C0C0C"/>
                </a:solidFill>
              </a:rPr>
              <a:t> not within the days appointed, and that the Philistines </a:t>
            </a:r>
            <a:r>
              <a:rPr lang="en-US" sz="3200" u="sng" dirty="0">
                <a:solidFill>
                  <a:srgbClr val="0C0C0C"/>
                </a:solidFill>
              </a:rPr>
              <a:t>gathered</a:t>
            </a:r>
            <a:r>
              <a:rPr lang="en-US" sz="3200" dirty="0">
                <a:solidFill>
                  <a:srgbClr val="0C0C0C"/>
                </a:solidFill>
              </a:rPr>
              <a:t> themselves together at </a:t>
            </a:r>
            <a:r>
              <a:rPr lang="en-US" sz="3200" dirty="0" err="1">
                <a:solidFill>
                  <a:srgbClr val="0C0C0C"/>
                </a:solidFill>
              </a:rPr>
              <a:t>Michmash</a:t>
            </a:r>
            <a:r>
              <a:rPr lang="en-US" sz="3200" dirty="0">
                <a:solidFill>
                  <a:srgbClr val="0C0C0C"/>
                </a:solidFill>
              </a:rPr>
              <a:t>; </a:t>
            </a:r>
            <a:r>
              <a:rPr lang="en-US" sz="3200" i="1" dirty="0">
                <a:solidFill>
                  <a:srgbClr val="0C0C0C"/>
                </a:solidFill>
              </a:rPr>
              <a:t>(1 Samuel 13:11)</a:t>
            </a:r>
            <a:endParaRPr sz="3200" dirty="0"/>
          </a:p>
          <a:p>
            <a:pPr>
              <a:spcBef>
                <a:spcPts val="569"/>
              </a:spcBef>
              <a:buSzPct val="70000"/>
            </a:pPr>
            <a:endParaRPr sz="1800" dirty="0"/>
          </a:p>
        </p:txBody>
      </p:sp>
      <p:grpSp>
        <p:nvGrpSpPr>
          <p:cNvPr id="7" name="Group 6">
            <a:extLst>
              <a:ext uri="{FF2B5EF4-FFF2-40B4-BE49-F238E27FC236}">
                <a16:creationId xmlns:a16="http://schemas.microsoft.com/office/drawing/2014/main" id="{E2EB61D0-3571-0794-7976-18B62567D2C8}"/>
              </a:ext>
            </a:extLst>
          </p:cNvPr>
          <p:cNvGrpSpPr/>
          <p:nvPr/>
        </p:nvGrpSpPr>
        <p:grpSpPr>
          <a:xfrm>
            <a:off x="396814" y="841410"/>
            <a:ext cx="12190876" cy="693870"/>
            <a:chOff x="2156603" y="470764"/>
            <a:chExt cx="8714083" cy="693870"/>
          </a:xfrm>
        </p:grpSpPr>
        <p:sp>
          <p:nvSpPr>
            <p:cNvPr id="8" name="Title 1">
              <a:extLst>
                <a:ext uri="{FF2B5EF4-FFF2-40B4-BE49-F238E27FC236}">
                  <a16:creationId xmlns:a16="http://schemas.microsoft.com/office/drawing/2014/main" id="{25F6349C-94A0-994C-668C-3E3519AC6E43}"/>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t>
              </a:r>
              <a:r>
                <a:rPr lang="en-CA" sz="3600" b="1" dirty="0">
                  <a:solidFill>
                    <a:srgbClr val="002060"/>
                  </a:solidFill>
                </a:rPr>
                <a:t>&amp; the Warrior</a:t>
              </a:r>
              <a:endParaRPr lang="en-US" sz="3600" b="1" dirty="0">
                <a:solidFill>
                  <a:srgbClr val="C00000"/>
                </a:solidFill>
              </a:endParaRPr>
            </a:p>
          </p:txBody>
        </p:sp>
        <p:pic>
          <p:nvPicPr>
            <p:cNvPr id="9" name="Picture 8">
              <a:extLst>
                <a:ext uri="{FF2B5EF4-FFF2-40B4-BE49-F238E27FC236}">
                  <a16:creationId xmlns:a16="http://schemas.microsoft.com/office/drawing/2014/main" id="{29AF75E1-9B5E-0F44-6406-C446715F8705}"/>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370"/>
        <p:cNvGrpSpPr/>
        <p:nvPr/>
      </p:nvGrpSpPr>
      <p:grpSpPr>
        <a:xfrm>
          <a:off x="0" y="0"/>
          <a:ext cx="0" cy="0"/>
          <a:chOff x="0" y="0"/>
          <a:chExt cx="0" cy="0"/>
        </a:xfrm>
      </p:grpSpPr>
      <p:sp>
        <p:nvSpPr>
          <p:cNvPr id="371" name="Google Shape;371;p6"/>
          <p:cNvSpPr txBox="1">
            <a:spLocks noGrp="1"/>
          </p:cNvSpPr>
          <p:nvPr>
            <p:ph type="body" idx="1"/>
          </p:nvPr>
        </p:nvSpPr>
        <p:spPr>
          <a:xfrm>
            <a:off x="469659" y="1981974"/>
            <a:ext cx="12118031" cy="6337350"/>
          </a:xfrm>
          <a:prstGeom prst="rect">
            <a:avLst/>
          </a:prstGeom>
          <a:noFill/>
          <a:ln>
            <a:noFill/>
          </a:ln>
        </p:spPr>
        <p:txBody>
          <a:bodyPr spcFirstLastPara="1" vert="horz" wrap="square" lIns="130027" tIns="64996" rIns="130027" bIns="64996" rtlCol="0" anchor="t" anchorCtr="0">
            <a:normAutofit/>
          </a:bodyPr>
          <a:lstStyle/>
          <a:p>
            <a:pPr>
              <a:spcBef>
                <a:spcPts val="0"/>
              </a:spcBef>
              <a:buSzPct val="70000"/>
            </a:pPr>
            <a:r>
              <a:rPr lang="en-US" sz="3200" dirty="0">
                <a:solidFill>
                  <a:srgbClr val="0C0C0C"/>
                </a:solidFill>
              </a:rPr>
              <a:t>Therefore said I, The Philistines will come down now upon me to Gilgal, and I have not made supplication unto the LORD: I forced myself therefore, and offered a burnt offering. </a:t>
            </a:r>
            <a:r>
              <a:rPr lang="en-US" sz="3200" i="1" dirty="0">
                <a:solidFill>
                  <a:srgbClr val="0C0C0C"/>
                </a:solidFill>
              </a:rPr>
              <a:t>(1 Samuel 13:12)</a:t>
            </a:r>
            <a:endParaRPr sz="3200" dirty="0">
              <a:solidFill>
                <a:srgbClr val="0C0C0C"/>
              </a:solidFill>
            </a:endParaRPr>
          </a:p>
          <a:p>
            <a:pPr>
              <a:spcBef>
                <a:spcPts val="677"/>
              </a:spcBef>
              <a:buSzPct val="70000"/>
            </a:pPr>
            <a:r>
              <a:rPr lang="en-US" sz="3200" dirty="0">
                <a:solidFill>
                  <a:srgbClr val="0C0C0C"/>
                </a:solidFill>
              </a:rPr>
              <a:t>And Samuel said to Saul, Thou hast done foolishly: thou hast not kept the commandment of the LORD thy God, which he commanded thee: for now would the LORD have </a:t>
            </a:r>
            <a:r>
              <a:rPr lang="en-US" sz="3200" u="sng" dirty="0">
                <a:solidFill>
                  <a:srgbClr val="0C0C0C"/>
                </a:solidFill>
              </a:rPr>
              <a:t>established</a:t>
            </a:r>
            <a:r>
              <a:rPr lang="en-US" sz="3200" dirty="0">
                <a:solidFill>
                  <a:srgbClr val="0C0C0C"/>
                </a:solidFill>
              </a:rPr>
              <a:t> thy </a:t>
            </a:r>
            <a:r>
              <a:rPr lang="en-US" sz="3200" u="sng" dirty="0">
                <a:solidFill>
                  <a:srgbClr val="0C0C0C"/>
                </a:solidFill>
              </a:rPr>
              <a:t>kingdom</a:t>
            </a:r>
            <a:r>
              <a:rPr lang="en-US" sz="3200" dirty="0">
                <a:solidFill>
                  <a:srgbClr val="0C0C0C"/>
                </a:solidFill>
              </a:rPr>
              <a:t> upon Israel for ever. </a:t>
            </a:r>
            <a:r>
              <a:rPr lang="en-US" sz="3200" i="1" dirty="0">
                <a:solidFill>
                  <a:srgbClr val="0C0C0C"/>
                </a:solidFill>
              </a:rPr>
              <a:t>(1 Samuel 13:13)</a:t>
            </a:r>
            <a:endParaRPr sz="3200" dirty="0">
              <a:solidFill>
                <a:srgbClr val="0C0C0C"/>
              </a:solidFill>
            </a:endParaRPr>
          </a:p>
          <a:p>
            <a:pPr>
              <a:lnSpc>
                <a:spcPct val="120000"/>
              </a:lnSpc>
              <a:spcBef>
                <a:spcPts val="677"/>
              </a:spcBef>
              <a:buSzPct val="70000"/>
            </a:pPr>
            <a:r>
              <a:rPr lang="en-US" sz="3200" dirty="0">
                <a:solidFill>
                  <a:srgbClr val="C00000"/>
                </a:solidFill>
              </a:rPr>
              <a:t>But now thy kingdom shall not continue: the LORD hath </a:t>
            </a:r>
            <a:r>
              <a:rPr lang="en-US" sz="3200" u="sng" dirty="0">
                <a:solidFill>
                  <a:srgbClr val="C00000"/>
                </a:solidFill>
              </a:rPr>
              <a:t>sought</a:t>
            </a:r>
            <a:r>
              <a:rPr lang="en-US" sz="3200" dirty="0">
                <a:solidFill>
                  <a:srgbClr val="C00000"/>
                </a:solidFill>
              </a:rPr>
              <a:t> him </a:t>
            </a:r>
            <a:r>
              <a:rPr lang="en-US" sz="3200" u="sng" dirty="0">
                <a:solidFill>
                  <a:srgbClr val="C00000"/>
                </a:solidFill>
              </a:rPr>
              <a:t>a man after his own heart</a:t>
            </a:r>
            <a:r>
              <a:rPr lang="en-US" sz="3200" dirty="0">
                <a:solidFill>
                  <a:srgbClr val="C00000"/>
                </a:solidFill>
              </a:rPr>
              <a:t>, and the LORD hath commanded him to be captain over his people, because thou hast not kept that which the LORD commanded thee. </a:t>
            </a:r>
            <a:r>
              <a:rPr lang="en-US" sz="3200" i="1" dirty="0">
                <a:solidFill>
                  <a:srgbClr val="C00000"/>
                </a:solidFill>
              </a:rPr>
              <a:t>(1 Samuel 13:14)</a:t>
            </a:r>
            <a:endParaRPr sz="2000" dirty="0"/>
          </a:p>
        </p:txBody>
      </p:sp>
      <p:grpSp>
        <p:nvGrpSpPr>
          <p:cNvPr id="8" name="Group 7">
            <a:extLst>
              <a:ext uri="{FF2B5EF4-FFF2-40B4-BE49-F238E27FC236}">
                <a16:creationId xmlns:a16="http://schemas.microsoft.com/office/drawing/2014/main" id="{1E31877B-0010-19A5-E32B-CC34014B8FB9}"/>
              </a:ext>
            </a:extLst>
          </p:cNvPr>
          <p:cNvGrpSpPr/>
          <p:nvPr/>
        </p:nvGrpSpPr>
        <p:grpSpPr>
          <a:xfrm>
            <a:off x="396814" y="841410"/>
            <a:ext cx="12190876" cy="693870"/>
            <a:chOff x="2156603" y="470764"/>
            <a:chExt cx="8714083" cy="693870"/>
          </a:xfrm>
        </p:grpSpPr>
        <p:sp>
          <p:nvSpPr>
            <p:cNvPr id="9" name="Title 1">
              <a:extLst>
                <a:ext uri="{FF2B5EF4-FFF2-40B4-BE49-F238E27FC236}">
                  <a16:creationId xmlns:a16="http://schemas.microsoft.com/office/drawing/2014/main" id="{E941FC69-F626-C8A9-D1F7-1438B21350D6}"/>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t>
              </a:r>
              <a:r>
                <a:rPr lang="en-CA" sz="3600" b="1" dirty="0">
                  <a:solidFill>
                    <a:srgbClr val="002060"/>
                  </a:solidFill>
                </a:rPr>
                <a:t>&amp; the Warrior</a:t>
              </a:r>
              <a:endParaRPr lang="en-US" sz="3600" b="1" dirty="0">
                <a:solidFill>
                  <a:srgbClr val="C00000"/>
                </a:solidFill>
              </a:endParaRPr>
            </a:p>
          </p:txBody>
        </p:sp>
        <p:pic>
          <p:nvPicPr>
            <p:cNvPr id="10" name="Picture 9">
              <a:extLst>
                <a:ext uri="{FF2B5EF4-FFF2-40B4-BE49-F238E27FC236}">
                  <a16:creationId xmlns:a16="http://schemas.microsoft.com/office/drawing/2014/main" id="{C33583A6-C26B-0606-F7C9-3443F7BFCC18}"/>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379"/>
        <p:cNvGrpSpPr/>
        <p:nvPr/>
      </p:nvGrpSpPr>
      <p:grpSpPr>
        <a:xfrm>
          <a:off x="0" y="0"/>
          <a:ext cx="0" cy="0"/>
          <a:chOff x="0" y="0"/>
          <a:chExt cx="0" cy="0"/>
        </a:xfrm>
      </p:grpSpPr>
      <p:sp>
        <p:nvSpPr>
          <p:cNvPr id="380" name="Google Shape;380;p7"/>
          <p:cNvSpPr txBox="1">
            <a:spLocks noGrp="1"/>
          </p:cNvSpPr>
          <p:nvPr>
            <p:ph type="body" idx="1"/>
          </p:nvPr>
        </p:nvSpPr>
        <p:spPr>
          <a:xfrm>
            <a:off x="742357" y="1789490"/>
            <a:ext cx="11520085" cy="6591396"/>
          </a:xfrm>
          <a:prstGeom prst="rect">
            <a:avLst/>
          </a:prstGeom>
          <a:noFill/>
          <a:ln>
            <a:noFill/>
          </a:ln>
        </p:spPr>
        <p:txBody>
          <a:bodyPr spcFirstLastPara="1" vert="horz" wrap="square" lIns="130027" tIns="64996" rIns="130027" bIns="64996" rtlCol="0" anchor="t" anchorCtr="0">
            <a:normAutofit/>
          </a:bodyPr>
          <a:lstStyle/>
          <a:p>
            <a:pPr marL="0" indent="0">
              <a:spcBef>
                <a:spcPts val="0"/>
              </a:spcBef>
              <a:buSzPts val="2240"/>
              <a:buNone/>
            </a:pPr>
            <a:r>
              <a:rPr lang="en-US" sz="3600" b="1" dirty="0">
                <a:solidFill>
                  <a:srgbClr val="C00000"/>
                </a:solidFill>
              </a:rPr>
              <a:t>By definition:  </a:t>
            </a:r>
          </a:p>
          <a:p>
            <a:pPr marL="0" indent="0">
              <a:spcBef>
                <a:spcPts val="0"/>
              </a:spcBef>
              <a:buSzPts val="2240"/>
              <a:buNone/>
            </a:pPr>
            <a:endParaRPr lang="en-US" sz="3600" b="1" dirty="0">
              <a:solidFill>
                <a:srgbClr val="C00000"/>
              </a:solidFill>
            </a:endParaRPr>
          </a:p>
          <a:p>
            <a:pPr marL="0" indent="0">
              <a:spcBef>
                <a:spcPts val="0"/>
              </a:spcBef>
              <a:buSzPts val="2240"/>
              <a:buNone/>
            </a:pPr>
            <a:r>
              <a:rPr lang="en-US" sz="3600" b="1" dirty="0" err="1">
                <a:solidFill>
                  <a:srgbClr val="C00000"/>
                </a:solidFill>
              </a:rPr>
              <a:t>in·ti·ma·cy</a:t>
            </a:r>
            <a:r>
              <a:rPr lang="en-US" sz="3600" b="1" dirty="0">
                <a:solidFill>
                  <a:srgbClr val="C00000"/>
                </a:solidFill>
              </a:rPr>
              <a:t> noun \ˈin-</a:t>
            </a:r>
            <a:r>
              <a:rPr lang="en-US" sz="3600" b="1" dirty="0" err="1">
                <a:solidFill>
                  <a:srgbClr val="C00000"/>
                </a:solidFill>
              </a:rPr>
              <a:t>tə</a:t>
            </a:r>
            <a:r>
              <a:rPr lang="en-US" sz="3600" b="1" dirty="0">
                <a:solidFill>
                  <a:srgbClr val="C00000"/>
                </a:solidFill>
              </a:rPr>
              <a:t>-</a:t>
            </a:r>
            <a:r>
              <a:rPr lang="en-US" sz="3600" b="1" dirty="0" err="1">
                <a:solidFill>
                  <a:srgbClr val="C00000"/>
                </a:solidFill>
              </a:rPr>
              <a:t>mə-sē</a:t>
            </a:r>
            <a:r>
              <a:rPr lang="en-US" sz="3600" b="1" dirty="0">
                <a:solidFill>
                  <a:srgbClr val="C00000"/>
                </a:solidFill>
              </a:rPr>
              <a:t>\</a:t>
            </a:r>
            <a:endParaRPr sz="3600" b="1" dirty="0">
              <a:solidFill>
                <a:srgbClr val="C00000"/>
              </a:solidFill>
            </a:endParaRPr>
          </a:p>
          <a:p>
            <a:pPr marL="0" indent="0">
              <a:spcBef>
                <a:spcPts val="910"/>
              </a:spcBef>
              <a:buSzPts val="2240"/>
              <a:buNone/>
            </a:pPr>
            <a:r>
              <a:rPr lang="en-US" sz="3600" dirty="0">
                <a:solidFill>
                  <a:srgbClr val="0C0C0C"/>
                </a:solidFill>
              </a:rPr>
              <a:t>1:  the state of being intimate :  familiarity</a:t>
            </a:r>
            <a:endParaRPr sz="3600" dirty="0"/>
          </a:p>
          <a:p>
            <a:pPr marL="0" indent="0">
              <a:spcBef>
                <a:spcPts val="910"/>
              </a:spcBef>
              <a:buSzPts val="2240"/>
              <a:buNone/>
            </a:pPr>
            <a:r>
              <a:rPr lang="en-US" sz="3600" dirty="0">
                <a:solidFill>
                  <a:srgbClr val="0C0C0C"/>
                </a:solidFill>
              </a:rPr>
              <a:t>2:  something of a personal or private nature</a:t>
            </a:r>
            <a:endParaRPr sz="3600" dirty="0"/>
          </a:p>
          <a:p>
            <a:pPr marL="568951" lvl="1" indent="0">
              <a:spcBef>
                <a:spcPts val="796"/>
              </a:spcBef>
              <a:buSzPts val="1960"/>
              <a:buNone/>
            </a:pPr>
            <a:r>
              <a:rPr lang="en-US" sz="3600" dirty="0">
                <a:solidFill>
                  <a:srgbClr val="0C0C0C"/>
                </a:solidFill>
              </a:rPr>
              <a:t> </a:t>
            </a:r>
            <a:r>
              <a:rPr lang="en-US" sz="3600" dirty="0" err="1">
                <a:solidFill>
                  <a:srgbClr val="C00000"/>
                </a:solidFill>
              </a:rPr>
              <a:t>in·ti·mate</a:t>
            </a:r>
            <a:r>
              <a:rPr lang="en-US" sz="3600" dirty="0">
                <a:solidFill>
                  <a:srgbClr val="C00000"/>
                </a:solidFill>
              </a:rPr>
              <a:t> adjective \ˈin-</a:t>
            </a:r>
            <a:r>
              <a:rPr lang="en-US" sz="3600" dirty="0" err="1">
                <a:solidFill>
                  <a:srgbClr val="C00000"/>
                </a:solidFill>
              </a:rPr>
              <a:t>tə</a:t>
            </a:r>
            <a:r>
              <a:rPr lang="en-US" sz="3600" dirty="0">
                <a:solidFill>
                  <a:srgbClr val="C00000"/>
                </a:solidFill>
              </a:rPr>
              <a:t>-</a:t>
            </a:r>
            <a:r>
              <a:rPr lang="en-US" sz="3600" dirty="0" err="1">
                <a:solidFill>
                  <a:srgbClr val="C00000"/>
                </a:solidFill>
              </a:rPr>
              <a:t>mət</a:t>
            </a:r>
            <a:r>
              <a:rPr lang="en-US" sz="3600" dirty="0">
                <a:solidFill>
                  <a:srgbClr val="C00000"/>
                </a:solidFill>
              </a:rPr>
              <a:t>\</a:t>
            </a:r>
            <a:endParaRPr sz="3600" dirty="0"/>
          </a:p>
          <a:p>
            <a:pPr marL="568951" lvl="1" indent="0">
              <a:spcBef>
                <a:spcPts val="796"/>
              </a:spcBef>
              <a:buSzPts val="1960"/>
              <a:buNone/>
            </a:pPr>
            <a:r>
              <a:rPr lang="en-US" sz="3600" dirty="0">
                <a:solidFill>
                  <a:srgbClr val="0C0C0C"/>
                </a:solidFill>
              </a:rPr>
              <a:t>: having a very close relationship : very warm and friendly</a:t>
            </a:r>
            <a:endParaRPr sz="3600" dirty="0"/>
          </a:p>
          <a:p>
            <a:pPr marL="568951" lvl="1" indent="0">
              <a:spcBef>
                <a:spcPts val="796"/>
              </a:spcBef>
              <a:buSzPts val="1960"/>
              <a:buNone/>
            </a:pPr>
            <a:r>
              <a:rPr lang="en-US" sz="3600" dirty="0">
                <a:solidFill>
                  <a:srgbClr val="0C0C0C"/>
                </a:solidFill>
              </a:rPr>
              <a:t>: very personal or private</a:t>
            </a:r>
            <a:endParaRPr sz="3600" dirty="0">
              <a:solidFill>
                <a:srgbClr val="0C0C0C"/>
              </a:solidFill>
            </a:endParaRPr>
          </a:p>
        </p:txBody>
      </p:sp>
      <p:grpSp>
        <p:nvGrpSpPr>
          <p:cNvPr id="2" name="Group 1">
            <a:extLst>
              <a:ext uri="{FF2B5EF4-FFF2-40B4-BE49-F238E27FC236}">
                <a16:creationId xmlns:a16="http://schemas.microsoft.com/office/drawing/2014/main" id="{8A140C3C-9808-C39A-1DDD-4991BDCAA06D}"/>
              </a:ext>
            </a:extLst>
          </p:cNvPr>
          <p:cNvGrpSpPr/>
          <p:nvPr/>
        </p:nvGrpSpPr>
        <p:grpSpPr>
          <a:xfrm>
            <a:off x="2199544" y="841410"/>
            <a:ext cx="8714083" cy="693870"/>
            <a:chOff x="2156603" y="470764"/>
            <a:chExt cx="8714083" cy="693870"/>
          </a:xfrm>
        </p:grpSpPr>
        <p:sp>
          <p:nvSpPr>
            <p:cNvPr id="3" name="Title 1">
              <a:extLst>
                <a:ext uri="{FF2B5EF4-FFF2-40B4-BE49-F238E27FC236}">
                  <a16:creationId xmlns:a16="http://schemas.microsoft.com/office/drawing/2014/main" id="{4E090186-8A48-6ED1-820D-8EE2E1036C72}"/>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The Worshipper</a:t>
              </a:r>
              <a:endParaRPr lang="en-US" sz="4000" b="1" dirty="0">
                <a:solidFill>
                  <a:srgbClr val="C00000"/>
                </a:solidFill>
              </a:endParaRPr>
            </a:p>
          </p:txBody>
        </p:sp>
        <p:pic>
          <p:nvPicPr>
            <p:cNvPr id="4" name="Picture 3">
              <a:extLst>
                <a:ext uri="{FF2B5EF4-FFF2-40B4-BE49-F238E27FC236}">
                  <a16:creationId xmlns:a16="http://schemas.microsoft.com/office/drawing/2014/main" id="{5B6A6286-A057-BD6A-EC2C-F56E35925677}"/>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388"/>
        <p:cNvGrpSpPr/>
        <p:nvPr/>
      </p:nvGrpSpPr>
      <p:grpSpPr>
        <a:xfrm>
          <a:off x="0" y="0"/>
          <a:ext cx="0" cy="0"/>
          <a:chOff x="0" y="0"/>
          <a:chExt cx="0" cy="0"/>
        </a:xfrm>
      </p:grpSpPr>
      <p:sp>
        <p:nvSpPr>
          <p:cNvPr id="389" name="Google Shape;389;p8"/>
          <p:cNvSpPr txBox="1">
            <a:spLocks noGrp="1"/>
          </p:cNvSpPr>
          <p:nvPr>
            <p:ph type="body" idx="1"/>
          </p:nvPr>
        </p:nvSpPr>
        <p:spPr>
          <a:xfrm>
            <a:off x="682752" y="1854966"/>
            <a:ext cx="11639296" cy="4218030"/>
          </a:xfrm>
          <a:prstGeom prst="rect">
            <a:avLst/>
          </a:prstGeom>
          <a:noFill/>
          <a:ln>
            <a:noFill/>
          </a:ln>
        </p:spPr>
        <p:txBody>
          <a:bodyPr spcFirstLastPara="1" vert="horz" wrap="square" lIns="130027" tIns="64996" rIns="130027" bIns="64996" rtlCol="0" anchor="t" anchorCtr="0">
            <a:noAutofit/>
          </a:bodyPr>
          <a:lstStyle/>
          <a:p>
            <a:pPr marL="0" indent="0">
              <a:spcBef>
                <a:spcPts val="0"/>
              </a:spcBef>
              <a:buSzPct val="70000"/>
              <a:buNone/>
            </a:pPr>
            <a:r>
              <a:rPr lang="en-US" sz="3600" b="1" dirty="0">
                <a:solidFill>
                  <a:srgbClr val="C00000"/>
                </a:solidFill>
              </a:rPr>
              <a:t>By definition:  </a:t>
            </a:r>
          </a:p>
          <a:p>
            <a:pPr marL="0" indent="0">
              <a:spcBef>
                <a:spcPts val="0"/>
              </a:spcBef>
              <a:buSzPct val="70000"/>
              <a:buNone/>
            </a:pPr>
            <a:endParaRPr lang="en-US" sz="3600" b="1" dirty="0">
              <a:solidFill>
                <a:srgbClr val="C00000"/>
              </a:solidFill>
            </a:endParaRPr>
          </a:p>
          <a:p>
            <a:pPr marL="487695" lvl="1" indent="0">
              <a:spcBef>
                <a:spcPts val="0"/>
              </a:spcBef>
              <a:buSzPct val="70000"/>
              <a:buNone/>
            </a:pPr>
            <a:r>
              <a:rPr lang="en-US" sz="3600" b="1" dirty="0" err="1">
                <a:solidFill>
                  <a:srgbClr val="C00000"/>
                </a:solidFill>
              </a:rPr>
              <a:t>in·ti·ma·cy</a:t>
            </a:r>
            <a:r>
              <a:rPr lang="en-US" sz="3600" b="1" dirty="0">
                <a:solidFill>
                  <a:srgbClr val="C00000"/>
                </a:solidFill>
              </a:rPr>
              <a:t> noun \ˈin-</a:t>
            </a:r>
            <a:r>
              <a:rPr lang="en-US" sz="3600" b="1" dirty="0" err="1">
                <a:solidFill>
                  <a:srgbClr val="C00000"/>
                </a:solidFill>
              </a:rPr>
              <a:t>tə</a:t>
            </a:r>
            <a:r>
              <a:rPr lang="en-US" sz="3600" b="1" dirty="0">
                <a:solidFill>
                  <a:srgbClr val="C00000"/>
                </a:solidFill>
              </a:rPr>
              <a:t>-</a:t>
            </a:r>
            <a:r>
              <a:rPr lang="en-US" sz="3600" b="1" dirty="0" err="1">
                <a:solidFill>
                  <a:srgbClr val="C00000"/>
                </a:solidFill>
              </a:rPr>
              <a:t>mə-sē</a:t>
            </a:r>
            <a:r>
              <a:rPr lang="en-US" sz="3600" b="1" dirty="0">
                <a:solidFill>
                  <a:srgbClr val="C00000"/>
                </a:solidFill>
              </a:rPr>
              <a:t>\</a:t>
            </a:r>
          </a:p>
          <a:p>
            <a:pPr marL="487695" lvl="1" indent="0">
              <a:spcBef>
                <a:spcPts val="0"/>
              </a:spcBef>
              <a:buSzPct val="70000"/>
              <a:buNone/>
            </a:pPr>
            <a:r>
              <a:rPr lang="en-US" sz="3600" dirty="0">
                <a:solidFill>
                  <a:schemeClr val="tx1">
                    <a:lumMod val="95000"/>
                    <a:lumOff val="5000"/>
                  </a:schemeClr>
                </a:solidFill>
              </a:rPr>
              <a:t>1a :  intrinsic, essential</a:t>
            </a:r>
          </a:p>
          <a:p>
            <a:pPr marL="487695" lvl="1" indent="0">
              <a:spcBef>
                <a:spcPts val="842"/>
              </a:spcBef>
              <a:buSzPct val="70000"/>
              <a:buNone/>
            </a:pPr>
            <a:r>
              <a:rPr lang="en-US" sz="3600" dirty="0">
                <a:solidFill>
                  <a:schemeClr val="tx1">
                    <a:lumMod val="95000"/>
                    <a:lumOff val="5000"/>
                  </a:schemeClr>
                </a:solidFill>
              </a:rPr>
              <a:t>b :  belonging to or characterizing one's deepest nature</a:t>
            </a:r>
            <a:endParaRPr sz="3600" dirty="0">
              <a:solidFill>
                <a:schemeClr val="tx1">
                  <a:lumMod val="95000"/>
                  <a:lumOff val="5000"/>
                </a:schemeClr>
              </a:solidFill>
            </a:endParaRPr>
          </a:p>
          <a:p>
            <a:pPr marL="487695" lvl="1" indent="0">
              <a:spcBef>
                <a:spcPts val="842"/>
              </a:spcBef>
              <a:buSzPct val="70000"/>
              <a:buNone/>
            </a:pPr>
            <a:r>
              <a:rPr lang="en-US" sz="3600" dirty="0">
                <a:solidFill>
                  <a:schemeClr val="tx1">
                    <a:lumMod val="95000"/>
                    <a:lumOff val="5000"/>
                  </a:schemeClr>
                </a:solidFill>
              </a:rPr>
              <a:t>2:  marked by very close association, contact, or familiarity </a:t>
            </a:r>
            <a:endParaRPr sz="3600" dirty="0">
              <a:solidFill>
                <a:schemeClr val="tx1">
                  <a:lumMod val="95000"/>
                  <a:lumOff val="5000"/>
                </a:schemeClr>
              </a:solidFill>
            </a:endParaRPr>
          </a:p>
          <a:p>
            <a:pPr marL="487695" lvl="1" indent="0">
              <a:spcBef>
                <a:spcPts val="842"/>
              </a:spcBef>
              <a:buSzPct val="70000"/>
              <a:buNone/>
            </a:pPr>
            <a:r>
              <a:rPr lang="en-US" sz="3600" dirty="0">
                <a:solidFill>
                  <a:schemeClr val="tx1">
                    <a:lumMod val="95000"/>
                    <a:lumOff val="5000"/>
                  </a:schemeClr>
                </a:solidFill>
              </a:rPr>
              <a:t>3a :  marked by a warm friendship developing through long association </a:t>
            </a:r>
            <a:endParaRPr sz="3600" dirty="0">
              <a:solidFill>
                <a:schemeClr val="tx1">
                  <a:lumMod val="95000"/>
                  <a:lumOff val="5000"/>
                </a:schemeClr>
              </a:solidFill>
            </a:endParaRPr>
          </a:p>
          <a:p>
            <a:pPr marL="487695" lvl="1" indent="0">
              <a:spcBef>
                <a:spcPts val="842"/>
              </a:spcBef>
              <a:buSzPct val="70000"/>
              <a:buNone/>
            </a:pPr>
            <a:r>
              <a:rPr lang="en-US" sz="3600" dirty="0">
                <a:solidFill>
                  <a:schemeClr val="tx1">
                    <a:lumMod val="95000"/>
                    <a:lumOff val="5000"/>
                  </a:schemeClr>
                </a:solidFill>
              </a:rPr>
              <a:t>b :  suggesting informal warmth or privacy </a:t>
            </a:r>
            <a:endParaRPr sz="3600" dirty="0">
              <a:solidFill>
                <a:schemeClr val="tx1">
                  <a:lumMod val="95000"/>
                  <a:lumOff val="5000"/>
                </a:schemeClr>
              </a:solidFill>
            </a:endParaRPr>
          </a:p>
          <a:p>
            <a:pPr marL="487695" lvl="1" indent="0">
              <a:spcBef>
                <a:spcPts val="842"/>
              </a:spcBef>
              <a:buSzPct val="70000"/>
              <a:buNone/>
            </a:pPr>
            <a:r>
              <a:rPr lang="en-US" sz="3600" dirty="0">
                <a:solidFill>
                  <a:schemeClr val="tx1">
                    <a:lumMod val="95000"/>
                    <a:lumOff val="5000"/>
                  </a:schemeClr>
                </a:solidFill>
              </a:rPr>
              <a:t>4:  of a very personal or private nature </a:t>
            </a:r>
            <a:endParaRPr sz="3600" dirty="0">
              <a:solidFill>
                <a:schemeClr val="tx1">
                  <a:lumMod val="95000"/>
                  <a:lumOff val="5000"/>
                </a:schemeClr>
              </a:solidFill>
            </a:endParaRPr>
          </a:p>
          <a:p>
            <a:pPr marL="0" indent="0">
              <a:spcBef>
                <a:spcPts val="842"/>
              </a:spcBef>
              <a:buSzPct val="70000"/>
              <a:buNone/>
            </a:pPr>
            <a:endParaRPr sz="3600" dirty="0">
              <a:solidFill>
                <a:srgbClr val="0C0C0C"/>
              </a:solidFill>
            </a:endParaRPr>
          </a:p>
        </p:txBody>
      </p:sp>
      <p:grpSp>
        <p:nvGrpSpPr>
          <p:cNvPr id="5" name="Group 4">
            <a:extLst>
              <a:ext uri="{FF2B5EF4-FFF2-40B4-BE49-F238E27FC236}">
                <a16:creationId xmlns:a16="http://schemas.microsoft.com/office/drawing/2014/main" id="{4227C6CC-68B9-7156-B45A-86E3A6B61258}"/>
              </a:ext>
            </a:extLst>
          </p:cNvPr>
          <p:cNvGrpSpPr/>
          <p:nvPr/>
        </p:nvGrpSpPr>
        <p:grpSpPr>
          <a:xfrm>
            <a:off x="396814" y="841410"/>
            <a:ext cx="12190876" cy="693870"/>
            <a:chOff x="2156603" y="470764"/>
            <a:chExt cx="8714083" cy="693870"/>
          </a:xfrm>
        </p:grpSpPr>
        <p:sp>
          <p:nvSpPr>
            <p:cNvPr id="6" name="Title 1">
              <a:extLst>
                <a:ext uri="{FF2B5EF4-FFF2-40B4-BE49-F238E27FC236}">
                  <a16:creationId xmlns:a16="http://schemas.microsoft.com/office/drawing/2014/main" id="{4474801F-4CFC-F330-2A8C-44F8FC9ECE5A}"/>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t>
              </a:r>
              <a:r>
                <a:rPr lang="en-CA" sz="3600" b="1" dirty="0">
                  <a:solidFill>
                    <a:srgbClr val="002060"/>
                  </a:solidFill>
                </a:rPr>
                <a:t>&amp; the Warrior</a:t>
              </a:r>
              <a:endParaRPr lang="en-US" sz="3600" b="1" dirty="0">
                <a:solidFill>
                  <a:srgbClr val="C00000"/>
                </a:solidFill>
              </a:endParaRPr>
            </a:p>
          </p:txBody>
        </p:sp>
        <p:pic>
          <p:nvPicPr>
            <p:cNvPr id="7" name="Picture 6">
              <a:extLst>
                <a:ext uri="{FF2B5EF4-FFF2-40B4-BE49-F238E27FC236}">
                  <a16:creationId xmlns:a16="http://schemas.microsoft.com/office/drawing/2014/main" id="{C3A7E0AA-2C01-37B0-1CB3-5FEA62EEBBFE}"/>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397"/>
        <p:cNvGrpSpPr/>
        <p:nvPr/>
      </p:nvGrpSpPr>
      <p:grpSpPr>
        <a:xfrm>
          <a:off x="0" y="0"/>
          <a:ext cx="0" cy="0"/>
          <a:chOff x="0" y="0"/>
          <a:chExt cx="0" cy="0"/>
        </a:xfrm>
      </p:grpSpPr>
      <p:sp>
        <p:nvSpPr>
          <p:cNvPr id="398" name="Google Shape;398;p9"/>
          <p:cNvSpPr txBox="1">
            <a:spLocks noGrp="1"/>
          </p:cNvSpPr>
          <p:nvPr>
            <p:ph type="body" idx="1"/>
          </p:nvPr>
        </p:nvSpPr>
        <p:spPr>
          <a:xfrm>
            <a:off x="682752" y="1719125"/>
            <a:ext cx="11639296" cy="6591396"/>
          </a:xfrm>
          <a:prstGeom prst="rect">
            <a:avLst/>
          </a:prstGeom>
          <a:noFill/>
          <a:ln>
            <a:noFill/>
          </a:ln>
        </p:spPr>
        <p:txBody>
          <a:bodyPr spcFirstLastPara="1" vert="horz" wrap="square" lIns="130027" tIns="64996" rIns="130027" bIns="64996" rtlCol="0" anchor="t" anchorCtr="0">
            <a:noAutofit/>
          </a:bodyPr>
          <a:lstStyle/>
          <a:p>
            <a:pPr marL="0" indent="0">
              <a:spcBef>
                <a:spcPts val="0"/>
              </a:spcBef>
              <a:buSzPct val="70000"/>
              <a:buNone/>
            </a:pPr>
            <a:r>
              <a:rPr lang="en-US" sz="2800" b="1" dirty="0">
                <a:solidFill>
                  <a:srgbClr val="C00000"/>
                </a:solidFill>
              </a:rPr>
              <a:t>By definition:  worship</a:t>
            </a:r>
          </a:p>
          <a:p>
            <a:pPr marL="0" indent="0">
              <a:spcBef>
                <a:spcPts val="0"/>
              </a:spcBef>
              <a:buSzPct val="70000"/>
              <a:buNone/>
            </a:pPr>
            <a:endParaRPr sz="2800" b="1" dirty="0">
              <a:solidFill>
                <a:srgbClr val="C00000"/>
              </a:solidFill>
            </a:endParaRPr>
          </a:p>
          <a:p>
            <a:pPr marL="0" indent="0">
              <a:spcBef>
                <a:spcPts val="853"/>
              </a:spcBef>
              <a:buSzPct val="70000"/>
              <a:buNone/>
            </a:pPr>
            <a:r>
              <a:rPr lang="en-US" sz="2800" dirty="0">
                <a:solidFill>
                  <a:srgbClr val="0C0C0C"/>
                </a:solidFill>
                <a:ea typeface="Arial"/>
                <a:cs typeface="Arial"/>
                <a:sym typeface="Arial"/>
              </a:rPr>
              <a:t>Hebrew/Greek text records two base word which translate “worship”  in modern texts. </a:t>
            </a:r>
            <a:endParaRPr sz="2800" dirty="0"/>
          </a:p>
          <a:p>
            <a:pPr marL="0" indent="0">
              <a:spcBef>
                <a:spcPts val="853"/>
              </a:spcBef>
              <a:buClr>
                <a:srgbClr val="003366"/>
              </a:buClr>
              <a:buSzPct val="90000"/>
              <a:buNone/>
            </a:pPr>
            <a:r>
              <a:rPr lang="en-US" sz="2800" dirty="0" err="1">
                <a:solidFill>
                  <a:srgbClr val="C00000"/>
                </a:solidFill>
                <a:latin typeface="Papyrus" panose="020B0602040200020303" pitchFamily="34" charset="77"/>
                <a:ea typeface="Arial"/>
                <a:cs typeface="Arial"/>
                <a:sym typeface="Arial"/>
              </a:rPr>
              <a:t>Shachah</a:t>
            </a:r>
            <a:r>
              <a:rPr lang="en-US" sz="2800" dirty="0">
                <a:solidFill>
                  <a:srgbClr val="0C0C0C"/>
                </a:solidFill>
                <a:ea typeface="Arial"/>
                <a:cs typeface="Arial"/>
                <a:sym typeface="Arial"/>
              </a:rPr>
              <a:t> - to bow down </a:t>
            </a:r>
            <a:endParaRPr sz="2800" dirty="0"/>
          </a:p>
          <a:p>
            <a:pPr marL="1950690" lvl="3" indent="0">
              <a:spcBef>
                <a:spcPts val="853"/>
              </a:spcBef>
              <a:buClr>
                <a:srgbClr val="000000"/>
              </a:buClr>
              <a:buSzPct val="100000"/>
              <a:buNone/>
            </a:pPr>
            <a:r>
              <a:rPr lang="en-US" sz="2800" dirty="0">
                <a:solidFill>
                  <a:srgbClr val="0C0C0C"/>
                </a:solidFill>
                <a:ea typeface="Arial"/>
                <a:cs typeface="Arial"/>
                <a:sym typeface="Arial"/>
              </a:rPr>
              <a:t>(</a:t>
            </a:r>
            <a:r>
              <a:rPr lang="en-US" sz="2800" dirty="0" err="1">
                <a:solidFill>
                  <a:srgbClr val="0C0C0C"/>
                </a:solidFill>
                <a:ea typeface="Arial"/>
                <a:cs typeface="Arial"/>
                <a:sym typeface="Arial"/>
              </a:rPr>
              <a:t>Qal</a:t>
            </a:r>
            <a:r>
              <a:rPr lang="en-US" sz="2800" dirty="0">
                <a:solidFill>
                  <a:srgbClr val="0C0C0C"/>
                </a:solidFill>
                <a:ea typeface="Arial"/>
                <a:cs typeface="Arial"/>
                <a:sym typeface="Arial"/>
              </a:rPr>
              <a:t>) to bow down </a:t>
            </a:r>
            <a:endParaRPr sz="2800" dirty="0"/>
          </a:p>
          <a:p>
            <a:pPr marL="1950690" lvl="3" indent="0">
              <a:spcBef>
                <a:spcPts val="853"/>
              </a:spcBef>
              <a:buClr>
                <a:srgbClr val="000000"/>
              </a:buClr>
              <a:buSzPct val="100000"/>
              <a:buNone/>
            </a:pPr>
            <a:r>
              <a:rPr lang="en-US" sz="2800" dirty="0">
                <a:solidFill>
                  <a:srgbClr val="0C0C0C"/>
                </a:solidFill>
                <a:ea typeface="Arial"/>
                <a:cs typeface="Arial"/>
                <a:sym typeface="Arial"/>
              </a:rPr>
              <a:t>(</a:t>
            </a:r>
            <a:r>
              <a:rPr lang="en-US" sz="2800" dirty="0" err="1">
                <a:solidFill>
                  <a:srgbClr val="0C0C0C"/>
                </a:solidFill>
                <a:ea typeface="Arial"/>
                <a:cs typeface="Arial"/>
                <a:sym typeface="Arial"/>
              </a:rPr>
              <a:t>Hiphil</a:t>
            </a:r>
            <a:r>
              <a:rPr lang="en-US" sz="2800" dirty="0">
                <a:solidFill>
                  <a:srgbClr val="0C0C0C"/>
                </a:solidFill>
                <a:ea typeface="Arial"/>
                <a:cs typeface="Arial"/>
                <a:sym typeface="Arial"/>
              </a:rPr>
              <a:t>) to depress (fig) </a:t>
            </a:r>
            <a:endParaRPr sz="2800" dirty="0"/>
          </a:p>
          <a:p>
            <a:pPr marL="1950690" lvl="3" indent="0">
              <a:spcBef>
                <a:spcPts val="853"/>
              </a:spcBef>
              <a:buClr>
                <a:srgbClr val="000000"/>
              </a:buClr>
              <a:buSzPct val="100000"/>
              <a:buNone/>
            </a:pPr>
            <a:r>
              <a:rPr lang="en-US" sz="2800" dirty="0">
                <a:solidFill>
                  <a:srgbClr val="0C0C0C"/>
                </a:solidFill>
                <a:ea typeface="Arial"/>
                <a:cs typeface="Arial"/>
                <a:sym typeface="Arial"/>
              </a:rPr>
              <a:t>(</a:t>
            </a:r>
            <a:r>
              <a:rPr lang="en-US" sz="2800" dirty="0" err="1">
                <a:solidFill>
                  <a:srgbClr val="0C0C0C"/>
                </a:solidFill>
                <a:ea typeface="Arial"/>
                <a:cs typeface="Arial"/>
                <a:sym typeface="Arial"/>
              </a:rPr>
              <a:t>Hithpael</a:t>
            </a:r>
            <a:r>
              <a:rPr lang="en-US" sz="2800" dirty="0">
                <a:solidFill>
                  <a:srgbClr val="0C0C0C"/>
                </a:solidFill>
                <a:ea typeface="Arial"/>
                <a:cs typeface="Arial"/>
                <a:sym typeface="Arial"/>
              </a:rPr>
              <a:t>) to bow down, prostrate oneself   </a:t>
            </a:r>
            <a:endParaRPr sz="2800" dirty="0"/>
          </a:p>
          <a:p>
            <a:pPr marL="1950690" lvl="3" indent="0">
              <a:spcBef>
                <a:spcPts val="853"/>
              </a:spcBef>
              <a:buClr>
                <a:srgbClr val="000000"/>
              </a:buClr>
              <a:buSzPct val="100000"/>
              <a:buNone/>
            </a:pPr>
            <a:r>
              <a:rPr lang="en-US" sz="2800" dirty="0">
                <a:solidFill>
                  <a:srgbClr val="0C0C0C"/>
                </a:solidFill>
                <a:ea typeface="Arial"/>
                <a:cs typeface="Arial"/>
                <a:sym typeface="Arial"/>
              </a:rPr>
              <a:t>before superior in homage  </a:t>
            </a:r>
            <a:endParaRPr sz="2800" i="1" dirty="0">
              <a:solidFill>
                <a:srgbClr val="0C0C0C"/>
              </a:solidFill>
              <a:ea typeface="Arial"/>
              <a:cs typeface="Arial"/>
              <a:sym typeface="Arial"/>
            </a:endParaRPr>
          </a:p>
          <a:p>
            <a:pPr marL="1950690" lvl="3" indent="0">
              <a:spcBef>
                <a:spcPts val="853"/>
              </a:spcBef>
              <a:buClr>
                <a:srgbClr val="000000"/>
              </a:buClr>
              <a:buSzPct val="100000"/>
              <a:buNone/>
            </a:pPr>
            <a:r>
              <a:rPr lang="en-US" sz="2800" i="1" dirty="0">
                <a:solidFill>
                  <a:srgbClr val="0C0C0C"/>
                </a:solidFill>
                <a:ea typeface="Arial"/>
                <a:cs typeface="Arial"/>
                <a:sym typeface="Arial"/>
              </a:rPr>
              <a:t>before God in worship  </a:t>
            </a:r>
            <a:endParaRPr sz="2800" dirty="0">
              <a:solidFill>
                <a:srgbClr val="0C0C0C"/>
              </a:solidFill>
              <a:ea typeface="Arial"/>
              <a:cs typeface="Arial"/>
              <a:sym typeface="Arial"/>
            </a:endParaRPr>
          </a:p>
          <a:p>
            <a:pPr marL="1950690" lvl="3" indent="0">
              <a:spcBef>
                <a:spcPts val="853"/>
              </a:spcBef>
              <a:buClr>
                <a:srgbClr val="000000"/>
              </a:buClr>
              <a:buSzPct val="100000"/>
              <a:buNone/>
            </a:pPr>
            <a:r>
              <a:rPr lang="en-US" sz="2800" dirty="0">
                <a:solidFill>
                  <a:srgbClr val="0C0C0C"/>
                </a:solidFill>
                <a:ea typeface="Arial"/>
                <a:cs typeface="Arial"/>
                <a:sym typeface="Arial"/>
              </a:rPr>
              <a:t>before false gods  </a:t>
            </a:r>
            <a:endParaRPr sz="2800" dirty="0"/>
          </a:p>
          <a:p>
            <a:pPr marL="1950690" lvl="3" indent="0">
              <a:spcBef>
                <a:spcPts val="853"/>
              </a:spcBef>
              <a:buClr>
                <a:srgbClr val="000000"/>
              </a:buClr>
              <a:buSzPct val="100000"/>
              <a:buNone/>
            </a:pPr>
            <a:r>
              <a:rPr lang="en-US" sz="2800" dirty="0">
                <a:solidFill>
                  <a:srgbClr val="0C0C0C"/>
                </a:solidFill>
                <a:ea typeface="Arial"/>
                <a:cs typeface="Arial"/>
                <a:sym typeface="Arial"/>
              </a:rPr>
              <a:t>before angels</a:t>
            </a:r>
            <a:endParaRPr sz="2800" dirty="0">
              <a:solidFill>
                <a:srgbClr val="0C0C0C"/>
              </a:solidFill>
            </a:endParaRPr>
          </a:p>
          <a:p>
            <a:pPr marL="0" indent="0">
              <a:spcBef>
                <a:spcPts val="705"/>
              </a:spcBef>
              <a:buSzPct val="70000"/>
              <a:buNone/>
            </a:pPr>
            <a:endParaRPr sz="2800" dirty="0">
              <a:solidFill>
                <a:srgbClr val="0C0C0C"/>
              </a:solidFill>
            </a:endParaRPr>
          </a:p>
        </p:txBody>
      </p:sp>
      <p:grpSp>
        <p:nvGrpSpPr>
          <p:cNvPr id="5" name="Group 4">
            <a:extLst>
              <a:ext uri="{FF2B5EF4-FFF2-40B4-BE49-F238E27FC236}">
                <a16:creationId xmlns:a16="http://schemas.microsoft.com/office/drawing/2014/main" id="{72A94509-44C3-21C6-96D2-716383618A73}"/>
              </a:ext>
            </a:extLst>
          </p:cNvPr>
          <p:cNvGrpSpPr/>
          <p:nvPr/>
        </p:nvGrpSpPr>
        <p:grpSpPr>
          <a:xfrm>
            <a:off x="396814" y="841410"/>
            <a:ext cx="12190876" cy="693870"/>
            <a:chOff x="2156603" y="470764"/>
            <a:chExt cx="8714083" cy="693870"/>
          </a:xfrm>
        </p:grpSpPr>
        <p:sp>
          <p:nvSpPr>
            <p:cNvPr id="6" name="Title 1">
              <a:extLst>
                <a:ext uri="{FF2B5EF4-FFF2-40B4-BE49-F238E27FC236}">
                  <a16:creationId xmlns:a16="http://schemas.microsoft.com/office/drawing/2014/main" id="{66E18C07-FBC4-62B9-0611-086F5A6E459A}"/>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t>
              </a:r>
              <a:r>
                <a:rPr lang="en-CA" sz="3600" b="1" dirty="0">
                  <a:solidFill>
                    <a:srgbClr val="002060"/>
                  </a:solidFill>
                </a:rPr>
                <a:t>&amp; the Warrior</a:t>
              </a:r>
              <a:endParaRPr lang="en-US" sz="3600" b="1" dirty="0">
                <a:solidFill>
                  <a:srgbClr val="C00000"/>
                </a:solidFill>
              </a:endParaRPr>
            </a:p>
          </p:txBody>
        </p:sp>
        <p:pic>
          <p:nvPicPr>
            <p:cNvPr id="7" name="Picture 6">
              <a:extLst>
                <a:ext uri="{FF2B5EF4-FFF2-40B4-BE49-F238E27FC236}">
                  <a16:creationId xmlns:a16="http://schemas.microsoft.com/office/drawing/2014/main" id="{26A090A7-EEEE-B1C6-269D-7808C1C04D3D}"/>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1142" y="3002081"/>
            <a:ext cx="8780219" cy="2189382"/>
          </a:xfrm>
          <a:prstGeom prst="rect">
            <a:avLst/>
          </a:prstGeom>
        </p:spPr>
        <p:txBody>
          <a:bodyPr wrap="square">
            <a:spAutoFit/>
          </a:bodyPr>
          <a:lstStyle/>
          <a:p>
            <a:r>
              <a:rPr lang="en-US" sz="6827" dirty="0">
                <a:solidFill>
                  <a:schemeClr val="accent1">
                    <a:lumMod val="50000"/>
                  </a:schemeClr>
                </a:solidFill>
                <a:effectLst>
                  <a:outerShdw blurRad="38100" dist="38100" dir="2700000" algn="tl">
                    <a:srgbClr val="000000">
                      <a:alpha val="43137"/>
                    </a:srgbClr>
                  </a:outerShdw>
                </a:effectLst>
              </a:rPr>
              <a:t>Battle Ready!</a:t>
            </a:r>
          </a:p>
          <a:p>
            <a:r>
              <a:rPr lang="en-US" sz="4400" dirty="0">
                <a:solidFill>
                  <a:schemeClr val="accent1">
                    <a:lumMod val="50000"/>
                  </a:schemeClr>
                </a:solidFill>
                <a:effectLst>
                  <a:outerShdw blurRad="38100" dist="38100" dir="2700000" algn="tl">
                    <a:srgbClr val="000000">
                      <a:alpha val="43137"/>
                    </a:srgbClr>
                  </a:outerShdw>
                </a:effectLst>
              </a:rPr>
              <a:t>The Recovery of Biblical Manhood</a:t>
            </a:r>
          </a:p>
          <a:p>
            <a:pPr algn="r"/>
            <a:r>
              <a:rPr lang="en-US" sz="2400" dirty="0">
                <a:solidFill>
                  <a:schemeClr val="accent1">
                    <a:lumMod val="75000"/>
                  </a:schemeClr>
                </a:solidFill>
                <a:effectLst>
                  <a:outerShdw blurRad="38100" dist="38100" dir="2700000" algn="tl">
                    <a:srgbClr val="000000">
                      <a:alpha val="43137"/>
                    </a:srgbClr>
                  </a:outerShdw>
                </a:effectLst>
              </a:rPr>
              <a:t>Keith L. Moore</a:t>
            </a:r>
          </a:p>
        </p:txBody>
      </p:sp>
      <p:sp>
        <p:nvSpPr>
          <p:cNvPr id="2" name="Subtitle 8">
            <a:extLst>
              <a:ext uri="{FF2B5EF4-FFF2-40B4-BE49-F238E27FC236}">
                <a16:creationId xmlns:a16="http://schemas.microsoft.com/office/drawing/2014/main" id="{84049115-A95E-42C4-A0D9-7D0FAF8C08C9}"/>
              </a:ext>
            </a:extLst>
          </p:cNvPr>
          <p:cNvSpPr txBox="1">
            <a:spLocks/>
          </p:cNvSpPr>
          <p:nvPr/>
        </p:nvSpPr>
        <p:spPr>
          <a:xfrm>
            <a:off x="442566" y="8512776"/>
            <a:ext cx="5158134" cy="644069"/>
          </a:xfrm>
          <a:prstGeom prst="rect">
            <a:avLst/>
          </a:prstGeom>
        </p:spPr>
        <p:txBody>
          <a:bodyPr anchor="b">
            <a:normAutofit/>
          </a:bodyPr>
          <a:lstStyle>
            <a:lvl1pPr marL="0" indent="0" algn="l" rtl="0" eaLnBrk="1" latinLnBrk="0" hangingPunct="1">
              <a:spcBef>
                <a:spcPts val="0"/>
              </a:spcBef>
              <a:buClr>
                <a:schemeClr val="accent1"/>
              </a:buClr>
              <a:buSzPct val="70000"/>
              <a:buFont typeface="Wingdings 2"/>
              <a:buNone/>
              <a:defRPr kumimoji="0" sz="900" b="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en-US" sz="1280" b="1" dirty="0"/>
              <a:t>As of: 3 MAY2025 </a:t>
            </a:r>
          </a:p>
          <a:p>
            <a:r>
              <a:rPr lang="en-US" sz="1280" b="1" dirty="0"/>
              <a:t>©️Copyright 2025– KLMM MINISTRIES</a:t>
            </a:r>
          </a:p>
        </p:txBody>
      </p:sp>
      <p:pic>
        <p:nvPicPr>
          <p:cNvPr id="8" name="Picture 7">
            <a:extLst>
              <a:ext uri="{FF2B5EF4-FFF2-40B4-BE49-F238E27FC236}">
                <a16:creationId xmlns:a16="http://schemas.microsoft.com/office/drawing/2014/main" id="{851DD9A5-F698-C0C7-F58B-76DAC1627FED}"/>
              </a:ext>
            </a:extLst>
          </p:cNvPr>
          <p:cNvPicPr>
            <a:picLocks noChangeAspect="1"/>
          </p:cNvPicPr>
          <p:nvPr/>
        </p:nvPicPr>
        <p:blipFill>
          <a:blip r:embed="rId3"/>
          <a:stretch>
            <a:fillRect/>
          </a:stretch>
        </p:blipFill>
        <p:spPr>
          <a:xfrm>
            <a:off x="5293717" y="5025070"/>
            <a:ext cx="2417366" cy="644069"/>
          </a:xfrm>
          <a:prstGeom prst="rect">
            <a:avLst/>
          </a:prstGeom>
          <a:effectLst>
            <a:softEdge rad="40193"/>
          </a:effectLst>
        </p:spPr>
      </p:pic>
    </p:spTree>
    <p:extLst>
      <p:ext uri="{BB962C8B-B14F-4D97-AF65-F5344CB8AC3E}">
        <p14:creationId xmlns:p14="http://schemas.microsoft.com/office/powerpoint/2010/main" val="22479821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406"/>
        <p:cNvGrpSpPr/>
        <p:nvPr/>
      </p:nvGrpSpPr>
      <p:grpSpPr>
        <a:xfrm>
          <a:off x="0" y="0"/>
          <a:ext cx="0" cy="0"/>
          <a:chOff x="0" y="0"/>
          <a:chExt cx="0" cy="0"/>
        </a:xfrm>
      </p:grpSpPr>
      <p:sp>
        <p:nvSpPr>
          <p:cNvPr id="407" name="Google Shape;407;p10"/>
          <p:cNvSpPr txBox="1">
            <a:spLocks noGrp="1"/>
          </p:cNvSpPr>
          <p:nvPr>
            <p:ph type="body" idx="1"/>
          </p:nvPr>
        </p:nvSpPr>
        <p:spPr>
          <a:xfrm>
            <a:off x="682752" y="1812187"/>
            <a:ext cx="11639296" cy="6591396"/>
          </a:xfrm>
          <a:prstGeom prst="rect">
            <a:avLst/>
          </a:prstGeom>
          <a:noFill/>
          <a:ln>
            <a:noFill/>
          </a:ln>
        </p:spPr>
        <p:txBody>
          <a:bodyPr spcFirstLastPara="1" vert="horz" wrap="square" lIns="130027" tIns="64996" rIns="130027" bIns="64996" rtlCol="0" anchor="t" anchorCtr="0">
            <a:normAutofit lnSpcReduction="10000"/>
          </a:bodyPr>
          <a:lstStyle/>
          <a:p>
            <a:pPr marL="0" indent="0">
              <a:spcBef>
                <a:spcPts val="0"/>
              </a:spcBef>
              <a:buSzPct val="70000"/>
              <a:buNone/>
            </a:pPr>
            <a:r>
              <a:rPr lang="en-US" sz="3600" b="1" dirty="0">
                <a:solidFill>
                  <a:srgbClr val="C00000"/>
                </a:solidFill>
              </a:rPr>
              <a:t>Definition:  worship</a:t>
            </a:r>
          </a:p>
          <a:p>
            <a:pPr marL="0" indent="0">
              <a:spcBef>
                <a:spcPts val="0"/>
              </a:spcBef>
              <a:buSzPct val="70000"/>
              <a:buNone/>
            </a:pPr>
            <a:endParaRPr sz="3600" b="1" dirty="0">
              <a:solidFill>
                <a:srgbClr val="C00000"/>
              </a:solidFill>
            </a:endParaRPr>
          </a:p>
          <a:p>
            <a:pPr marL="0" indent="0">
              <a:spcBef>
                <a:spcPts val="853"/>
              </a:spcBef>
              <a:buClr>
                <a:srgbClr val="003366"/>
              </a:buClr>
              <a:buSzPct val="90000"/>
              <a:buNone/>
            </a:pPr>
            <a:r>
              <a:rPr lang="en-US" sz="3600" dirty="0" err="1">
                <a:solidFill>
                  <a:srgbClr val="C00000"/>
                </a:solidFill>
                <a:latin typeface="Papyrus" panose="020B0602040200020303" pitchFamily="34" charset="77"/>
                <a:ea typeface="Arial"/>
                <a:cs typeface="Arial"/>
                <a:sym typeface="Arial"/>
              </a:rPr>
              <a:t>Proskuneo</a:t>
            </a:r>
            <a:r>
              <a:rPr lang="en-US" sz="3600" dirty="0">
                <a:solidFill>
                  <a:schemeClr val="dk1"/>
                </a:solidFill>
                <a:ea typeface="Arial"/>
                <a:cs typeface="Arial"/>
                <a:sym typeface="Arial"/>
              </a:rPr>
              <a:t> -to kiss the hand to (towards) one, in token of reverence </a:t>
            </a:r>
            <a:endParaRPr sz="3600" dirty="0"/>
          </a:p>
          <a:p>
            <a:pPr lvl="1">
              <a:spcBef>
                <a:spcPts val="853"/>
              </a:spcBef>
              <a:buClr>
                <a:srgbClr val="003366"/>
              </a:buClr>
              <a:buSzPct val="90000"/>
            </a:pPr>
            <a:r>
              <a:rPr lang="en-US" sz="3173" dirty="0">
                <a:solidFill>
                  <a:schemeClr val="dk1"/>
                </a:solidFill>
                <a:ea typeface="Arial"/>
                <a:cs typeface="Arial"/>
                <a:sym typeface="Arial"/>
              </a:rPr>
              <a:t>among the Orientals, esp. the Persians, to fall upon the knees and touch the ground with the forehead as an expression of profound reverence </a:t>
            </a:r>
            <a:endParaRPr sz="3173" dirty="0"/>
          </a:p>
          <a:p>
            <a:pPr lvl="1">
              <a:spcBef>
                <a:spcPts val="853"/>
              </a:spcBef>
              <a:buClr>
                <a:srgbClr val="003366"/>
              </a:buClr>
              <a:buSzPct val="90000"/>
            </a:pPr>
            <a:r>
              <a:rPr lang="en-US" sz="3173" dirty="0">
                <a:solidFill>
                  <a:schemeClr val="dk1"/>
                </a:solidFill>
                <a:ea typeface="Arial"/>
                <a:cs typeface="Arial"/>
                <a:sym typeface="Arial"/>
              </a:rPr>
              <a:t>in the NT by kneeling or prostration to do homage (to one) or make obeisance, whether in order to express respect or to make supplication </a:t>
            </a:r>
            <a:endParaRPr sz="3173" dirty="0"/>
          </a:p>
          <a:p>
            <a:pPr marL="1595124" lvl="2" indent="-457200">
              <a:spcBef>
                <a:spcPts val="853"/>
              </a:spcBef>
              <a:buClr>
                <a:srgbClr val="000000"/>
              </a:buClr>
              <a:buSzPct val="100000"/>
            </a:pPr>
            <a:r>
              <a:rPr lang="en-US" sz="3173" dirty="0">
                <a:solidFill>
                  <a:schemeClr val="dk1"/>
                </a:solidFill>
                <a:ea typeface="Arial"/>
                <a:cs typeface="Arial"/>
                <a:sym typeface="Arial"/>
              </a:rPr>
              <a:t>used of homage shown to men and beings of superior rank </a:t>
            </a:r>
            <a:endParaRPr sz="3173" dirty="0"/>
          </a:p>
          <a:p>
            <a:pPr marL="2359655" lvl="3" indent="-571500">
              <a:spcBef>
                <a:spcPts val="677"/>
              </a:spcBef>
              <a:buClr>
                <a:srgbClr val="000000"/>
              </a:buClr>
              <a:buSzPct val="100000"/>
            </a:pPr>
            <a:r>
              <a:rPr lang="en-US" sz="3387" dirty="0">
                <a:solidFill>
                  <a:schemeClr val="dk1"/>
                </a:solidFill>
                <a:ea typeface="Arial"/>
                <a:cs typeface="Arial"/>
                <a:sym typeface="Arial"/>
              </a:rPr>
              <a:t>to the Jewish high priests, God, Christ, heavenly beings and/or demons</a:t>
            </a:r>
            <a:endParaRPr sz="3387" dirty="0">
              <a:solidFill>
                <a:schemeClr val="dk1"/>
              </a:solidFill>
            </a:endParaRPr>
          </a:p>
        </p:txBody>
      </p:sp>
      <p:grpSp>
        <p:nvGrpSpPr>
          <p:cNvPr id="2" name="Group 1">
            <a:extLst>
              <a:ext uri="{FF2B5EF4-FFF2-40B4-BE49-F238E27FC236}">
                <a16:creationId xmlns:a16="http://schemas.microsoft.com/office/drawing/2014/main" id="{1028620F-D5DA-F606-67EF-014EB824BF3B}"/>
              </a:ext>
            </a:extLst>
          </p:cNvPr>
          <p:cNvGrpSpPr/>
          <p:nvPr/>
        </p:nvGrpSpPr>
        <p:grpSpPr>
          <a:xfrm>
            <a:off x="396814" y="841410"/>
            <a:ext cx="12190876" cy="693870"/>
            <a:chOff x="2156603" y="470764"/>
            <a:chExt cx="8714083" cy="693870"/>
          </a:xfrm>
        </p:grpSpPr>
        <p:sp>
          <p:nvSpPr>
            <p:cNvPr id="3" name="Title 1">
              <a:extLst>
                <a:ext uri="{FF2B5EF4-FFF2-40B4-BE49-F238E27FC236}">
                  <a16:creationId xmlns:a16="http://schemas.microsoft.com/office/drawing/2014/main" id="{852353D8-0892-8AFC-E31D-AA1268A845E1}"/>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t>
              </a:r>
              <a:r>
                <a:rPr lang="en-CA" sz="3600" b="1" dirty="0">
                  <a:solidFill>
                    <a:srgbClr val="002060"/>
                  </a:solidFill>
                </a:rPr>
                <a:t>&amp; the Warrior</a:t>
              </a:r>
              <a:endParaRPr lang="en-US" sz="3600" b="1" dirty="0">
                <a:solidFill>
                  <a:srgbClr val="C00000"/>
                </a:solidFill>
              </a:endParaRPr>
            </a:p>
          </p:txBody>
        </p:sp>
        <p:pic>
          <p:nvPicPr>
            <p:cNvPr id="4" name="Picture 3">
              <a:extLst>
                <a:ext uri="{FF2B5EF4-FFF2-40B4-BE49-F238E27FC236}">
                  <a16:creationId xmlns:a16="http://schemas.microsoft.com/office/drawing/2014/main" id="{54B7AFA2-2562-B8EC-DA6E-818BF1C556BF}"/>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415"/>
        <p:cNvGrpSpPr/>
        <p:nvPr/>
      </p:nvGrpSpPr>
      <p:grpSpPr>
        <a:xfrm>
          <a:off x="0" y="0"/>
          <a:ext cx="0" cy="0"/>
          <a:chOff x="0" y="0"/>
          <a:chExt cx="0" cy="0"/>
        </a:xfrm>
      </p:grpSpPr>
      <p:sp>
        <p:nvSpPr>
          <p:cNvPr id="416" name="Google Shape;416;p11"/>
          <p:cNvSpPr txBox="1">
            <a:spLocks noGrp="1"/>
          </p:cNvSpPr>
          <p:nvPr>
            <p:ph type="body" idx="1"/>
          </p:nvPr>
        </p:nvSpPr>
        <p:spPr>
          <a:xfrm>
            <a:off x="406962" y="1708125"/>
            <a:ext cx="11639296" cy="6337350"/>
          </a:xfrm>
          <a:prstGeom prst="rect">
            <a:avLst/>
          </a:prstGeom>
          <a:noFill/>
          <a:ln>
            <a:noFill/>
          </a:ln>
        </p:spPr>
        <p:txBody>
          <a:bodyPr spcFirstLastPara="1" vert="horz" wrap="square" lIns="130027" tIns="64996" rIns="130027" bIns="64996" rtlCol="0" anchor="t" anchorCtr="0">
            <a:noAutofit/>
          </a:bodyPr>
          <a:lstStyle/>
          <a:p>
            <a:pPr marL="0" indent="0">
              <a:spcBef>
                <a:spcPts val="0"/>
              </a:spcBef>
              <a:buClr>
                <a:srgbClr val="003366"/>
              </a:buClr>
              <a:buSzPct val="90000"/>
              <a:buNone/>
            </a:pPr>
            <a:r>
              <a:rPr lang="en-US" sz="3200" b="1" dirty="0">
                <a:solidFill>
                  <a:srgbClr val="C00000"/>
                </a:solidFill>
                <a:ea typeface="Arial"/>
                <a:cs typeface="Arial"/>
                <a:sym typeface="Arial"/>
              </a:rPr>
              <a:t>Where should worship occur?  </a:t>
            </a:r>
            <a:endParaRPr sz="3200" b="1" dirty="0">
              <a:solidFill>
                <a:srgbClr val="C00000"/>
              </a:solidFill>
            </a:endParaRPr>
          </a:p>
          <a:p>
            <a:pPr marL="53861" indent="0">
              <a:spcBef>
                <a:spcPts val="427"/>
              </a:spcBef>
              <a:buSzPct val="70000"/>
              <a:buNone/>
            </a:pPr>
            <a:endParaRPr sz="1200" dirty="0">
              <a:solidFill>
                <a:srgbClr val="0C0C0C"/>
              </a:solidFill>
              <a:ea typeface="Arial"/>
              <a:cs typeface="Arial"/>
              <a:sym typeface="Arial"/>
            </a:endParaRPr>
          </a:p>
          <a:p>
            <a:pPr marL="1107429" lvl="1" indent="-457200">
              <a:spcBef>
                <a:spcPts val="427"/>
              </a:spcBef>
              <a:buClr>
                <a:srgbClr val="000000"/>
              </a:buClr>
              <a:buSzPct val="100000"/>
            </a:pPr>
            <a:r>
              <a:rPr lang="en-US" sz="3200" u="sng" dirty="0">
                <a:solidFill>
                  <a:srgbClr val="C00000"/>
                </a:solidFill>
                <a:ea typeface="Arial"/>
                <a:cs typeface="Arial"/>
                <a:sym typeface="Arial"/>
              </a:rPr>
              <a:t>Private -by individuals (Humility)</a:t>
            </a:r>
            <a:r>
              <a:rPr lang="en-US" sz="3200" dirty="0">
                <a:solidFill>
                  <a:srgbClr val="C00000"/>
                </a:solidFill>
                <a:ea typeface="Arial"/>
                <a:cs typeface="Arial"/>
                <a:sym typeface="Arial"/>
              </a:rPr>
              <a:t> </a:t>
            </a:r>
            <a:r>
              <a:rPr lang="en-US" sz="3200" dirty="0">
                <a:solidFill>
                  <a:srgbClr val="0C0C0C"/>
                </a:solidFill>
                <a:ea typeface="Arial"/>
                <a:cs typeface="Arial"/>
                <a:sym typeface="Arial"/>
              </a:rPr>
              <a:t>Matthew 23:12, James 4:8-10, 1 Peter 5:5 Revelation 1:10, Revelation 22:8</a:t>
            </a:r>
            <a:endParaRPr sz="3200" u="sng" dirty="0">
              <a:solidFill>
                <a:srgbClr val="0C0C0C"/>
              </a:solidFill>
              <a:ea typeface="Arial"/>
              <a:cs typeface="Arial"/>
              <a:sym typeface="Arial"/>
            </a:endParaRPr>
          </a:p>
          <a:p>
            <a:pPr marL="1107429" lvl="1" indent="-457200">
              <a:spcBef>
                <a:spcPts val="427"/>
              </a:spcBef>
              <a:buClr>
                <a:srgbClr val="000000"/>
              </a:buClr>
              <a:buSzPct val="100000"/>
            </a:pPr>
            <a:r>
              <a:rPr lang="en-US" sz="3200" u="sng" dirty="0">
                <a:solidFill>
                  <a:srgbClr val="C00000"/>
                </a:solidFill>
                <a:ea typeface="Arial"/>
                <a:cs typeface="Arial"/>
                <a:sym typeface="Arial"/>
              </a:rPr>
              <a:t>Family - by family units</a:t>
            </a:r>
            <a:r>
              <a:rPr lang="en-US" sz="3200" dirty="0">
                <a:solidFill>
                  <a:srgbClr val="C00000"/>
                </a:solidFill>
                <a:ea typeface="Arial"/>
                <a:cs typeface="Arial"/>
                <a:sym typeface="Arial"/>
              </a:rPr>
              <a:t> </a:t>
            </a:r>
            <a:r>
              <a:rPr lang="en-US" sz="3200" dirty="0">
                <a:solidFill>
                  <a:srgbClr val="0C0C0C"/>
                </a:solidFill>
                <a:ea typeface="Arial"/>
                <a:cs typeface="Arial"/>
                <a:sym typeface="Arial"/>
              </a:rPr>
              <a:t>- Deuteronomy ,  Joshua 24:15, Job 1:5 , Luke 8:39, Luke 10:39, John 1:41, John 4:53, Acts 16:15, Acts 16:33</a:t>
            </a:r>
            <a:endParaRPr sz="3200" dirty="0">
              <a:solidFill>
                <a:srgbClr val="C00000"/>
              </a:solidFill>
              <a:ea typeface="Arial"/>
              <a:cs typeface="Arial"/>
              <a:sym typeface="Arial"/>
            </a:endParaRPr>
          </a:p>
          <a:p>
            <a:pPr marL="1107429" lvl="1" indent="-457200">
              <a:spcBef>
                <a:spcPts val="427"/>
              </a:spcBef>
              <a:buClr>
                <a:srgbClr val="000000"/>
              </a:buClr>
              <a:buSzPct val="100000"/>
            </a:pPr>
            <a:r>
              <a:rPr lang="en-US" sz="3200" u="sng" dirty="0">
                <a:solidFill>
                  <a:srgbClr val="C00000"/>
                </a:solidFill>
                <a:ea typeface="Arial"/>
                <a:cs typeface="Arial"/>
                <a:sym typeface="Arial"/>
              </a:rPr>
              <a:t>In private homes </a:t>
            </a:r>
            <a:r>
              <a:rPr lang="en-US" sz="3200" dirty="0">
                <a:solidFill>
                  <a:srgbClr val="0C0C0C"/>
                </a:solidFill>
                <a:ea typeface="Arial"/>
                <a:cs typeface="Arial"/>
                <a:sym typeface="Arial"/>
              </a:rPr>
              <a:t>– Relatives &amp; Non-relatives 1 Timothy 5:4 Acts 1:1,3,14; 5:42; 12:12; 20:7-9; Romans 16:5; 1 Corinthians 16:19; Colossians 4:15; Philemon 1:2</a:t>
            </a:r>
            <a:endParaRPr sz="3200" dirty="0">
              <a:solidFill>
                <a:srgbClr val="0C0C0C"/>
              </a:solidFill>
              <a:ea typeface="Arial"/>
              <a:cs typeface="Arial"/>
              <a:sym typeface="Arial"/>
            </a:endParaRPr>
          </a:p>
          <a:p>
            <a:pPr marL="1107429" lvl="1" indent="-457200">
              <a:spcBef>
                <a:spcPts val="427"/>
              </a:spcBef>
              <a:buClr>
                <a:srgbClr val="000000"/>
              </a:buClr>
              <a:buSzPct val="100000"/>
            </a:pPr>
            <a:r>
              <a:rPr lang="en-US" sz="3200" u="sng" dirty="0">
                <a:solidFill>
                  <a:srgbClr val="C00000"/>
                </a:solidFill>
                <a:ea typeface="Arial"/>
                <a:cs typeface="Arial"/>
                <a:sym typeface="Arial"/>
              </a:rPr>
              <a:t>Public and communities </a:t>
            </a:r>
            <a:r>
              <a:rPr lang="en-US" sz="3200" dirty="0">
                <a:solidFill>
                  <a:srgbClr val="C00000"/>
                </a:solidFill>
                <a:ea typeface="Arial"/>
                <a:cs typeface="Arial"/>
                <a:sym typeface="Arial"/>
              </a:rPr>
              <a:t>- </a:t>
            </a:r>
            <a:r>
              <a:rPr lang="en-US" sz="3200" i="1" dirty="0">
                <a:solidFill>
                  <a:srgbClr val="0C0C0C"/>
                </a:solidFill>
                <a:ea typeface="Arial"/>
                <a:cs typeface="Arial"/>
                <a:sym typeface="Arial"/>
              </a:rPr>
              <a:t>On Mount Gerizim and Mount </a:t>
            </a:r>
            <a:r>
              <a:rPr lang="en-US" sz="3200" i="1" dirty="0" err="1">
                <a:solidFill>
                  <a:srgbClr val="0C0C0C"/>
                </a:solidFill>
                <a:ea typeface="Arial"/>
                <a:cs typeface="Arial"/>
                <a:sym typeface="Arial"/>
              </a:rPr>
              <a:t>Ebal</a:t>
            </a:r>
            <a:r>
              <a:rPr lang="en-US" sz="3200" dirty="0">
                <a:solidFill>
                  <a:srgbClr val="0C0C0C"/>
                </a:solidFill>
                <a:ea typeface="Arial"/>
                <a:cs typeface="Arial"/>
                <a:sym typeface="Arial"/>
              </a:rPr>
              <a:t> </a:t>
            </a:r>
            <a:br>
              <a:rPr lang="en-US" sz="3200" dirty="0">
                <a:solidFill>
                  <a:srgbClr val="0C0C0C"/>
                </a:solidFill>
                <a:ea typeface="Arial"/>
                <a:cs typeface="Arial"/>
                <a:sym typeface="Arial"/>
              </a:rPr>
            </a:br>
            <a:r>
              <a:rPr lang="en-US" sz="3200" dirty="0">
                <a:solidFill>
                  <a:srgbClr val="0C0C0C"/>
                </a:solidFill>
                <a:ea typeface="Arial"/>
                <a:cs typeface="Arial"/>
                <a:sym typeface="Arial"/>
                <a:hlinkClick r:id="rId3">
                  <a:extLst>
                    <a:ext uri="{A12FA001-AC4F-418D-AE19-62706E023703}">
                      <ahyp:hlinkClr xmlns:ahyp="http://schemas.microsoft.com/office/drawing/2018/hyperlinkcolor" val="tx"/>
                    </a:ext>
                  </a:extLst>
                </a:hlinkClick>
              </a:rPr>
              <a:t>Joshua 8:32-35</a:t>
            </a:r>
            <a:r>
              <a:rPr lang="en-US" sz="3200" dirty="0">
                <a:solidFill>
                  <a:srgbClr val="0C0C0C"/>
                </a:solidFill>
                <a:ea typeface="Arial"/>
                <a:cs typeface="Arial"/>
                <a:sym typeface="Arial"/>
              </a:rPr>
              <a:t>  </a:t>
            </a:r>
            <a:r>
              <a:rPr lang="en-US" sz="3200" i="1" dirty="0">
                <a:solidFill>
                  <a:srgbClr val="0C0C0C"/>
                </a:solidFill>
                <a:ea typeface="Arial"/>
                <a:cs typeface="Arial"/>
                <a:sym typeface="Arial"/>
              </a:rPr>
              <a:t>Public, in the temple </a:t>
            </a:r>
            <a:r>
              <a:rPr lang="en-US" sz="3200" dirty="0">
                <a:solidFill>
                  <a:srgbClr val="0C0C0C"/>
                </a:solidFill>
                <a:ea typeface="Arial"/>
                <a:cs typeface="Arial"/>
                <a:sym typeface="Arial"/>
              </a:rPr>
              <a:t>-  Jeremiah 26:2; Luke 18:10; 24:53 Deuteronomy 16:11; 31:11-13</a:t>
            </a:r>
            <a:endParaRPr sz="3200" dirty="0">
              <a:solidFill>
                <a:srgbClr val="C00000"/>
              </a:solidFill>
              <a:ea typeface="Arial"/>
              <a:cs typeface="Arial"/>
              <a:sym typeface="Arial"/>
            </a:endParaRPr>
          </a:p>
          <a:p>
            <a:pPr marL="1107429" lvl="1" indent="-457200">
              <a:spcBef>
                <a:spcPts val="427"/>
              </a:spcBef>
              <a:buClr>
                <a:srgbClr val="000000"/>
              </a:buClr>
              <a:buSzPct val="100000"/>
            </a:pPr>
            <a:r>
              <a:rPr lang="en-US" sz="3200" u="sng" dirty="0">
                <a:solidFill>
                  <a:srgbClr val="C00000"/>
                </a:solidFill>
                <a:ea typeface="Arial"/>
                <a:cs typeface="Arial"/>
                <a:sym typeface="Arial"/>
              </a:rPr>
              <a:t>Worship Services </a:t>
            </a:r>
            <a:r>
              <a:rPr lang="en-US" sz="3200" dirty="0">
                <a:solidFill>
                  <a:srgbClr val="0C0C0C"/>
                </a:solidFill>
                <a:ea typeface="Arial"/>
                <a:cs typeface="Arial"/>
                <a:sym typeface="Arial"/>
              </a:rPr>
              <a:t>-  John 4; Philippians 3:3</a:t>
            </a:r>
            <a:endParaRPr sz="3200" dirty="0">
              <a:solidFill>
                <a:srgbClr val="0C0C0C"/>
              </a:solidFill>
            </a:endParaRPr>
          </a:p>
        </p:txBody>
      </p:sp>
      <p:grpSp>
        <p:nvGrpSpPr>
          <p:cNvPr id="5" name="Group 4">
            <a:extLst>
              <a:ext uri="{FF2B5EF4-FFF2-40B4-BE49-F238E27FC236}">
                <a16:creationId xmlns:a16="http://schemas.microsoft.com/office/drawing/2014/main" id="{A5A680C4-F921-00BC-CEF9-98E8E5C4A324}"/>
              </a:ext>
            </a:extLst>
          </p:cNvPr>
          <p:cNvGrpSpPr/>
          <p:nvPr/>
        </p:nvGrpSpPr>
        <p:grpSpPr>
          <a:xfrm>
            <a:off x="406962" y="968542"/>
            <a:ext cx="12190876" cy="693870"/>
            <a:chOff x="2156603" y="470764"/>
            <a:chExt cx="8714083" cy="693870"/>
          </a:xfrm>
        </p:grpSpPr>
        <p:sp>
          <p:nvSpPr>
            <p:cNvPr id="6" name="Title 1">
              <a:extLst>
                <a:ext uri="{FF2B5EF4-FFF2-40B4-BE49-F238E27FC236}">
                  <a16:creationId xmlns:a16="http://schemas.microsoft.com/office/drawing/2014/main" id="{97BA1D94-0D11-E96C-E464-3A34C31DAB8F}"/>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t>
              </a:r>
              <a:r>
                <a:rPr lang="en-CA" sz="3600" b="1" dirty="0">
                  <a:solidFill>
                    <a:srgbClr val="002060"/>
                  </a:solidFill>
                </a:rPr>
                <a:t>&amp; the Warrior</a:t>
              </a:r>
              <a:endParaRPr lang="en-US" sz="3600" b="1" dirty="0">
                <a:solidFill>
                  <a:srgbClr val="C00000"/>
                </a:solidFill>
              </a:endParaRPr>
            </a:p>
          </p:txBody>
        </p:sp>
        <p:pic>
          <p:nvPicPr>
            <p:cNvPr id="7" name="Picture 6">
              <a:extLst>
                <a:ext uri="{FF2B5EF4-FFF2-40B4-BE49-F238E27FC236}">
                  <a16:creationId xmlns:a16="http://schemas.microsoft.com/office/drawing/2014/main" id="{F859ADDD-29BB-9918-7BF7-8AED3724776E}"/>
                </a:ext>
              </a:extLst>
            </p:cNvPr>
            <p:cNvPicPr>
              <a:picLocks noChangeAspect="1"/>
            </p:cNvPicPr>
            <p:nvPr/>
          </p:nvPicPr>
          <p:blipFill>
            <a:blip r:embed="rId4"/>
            <a:stretch>
              <a:fillRect/>
            </a:stretch>
          </p:blipFill>
          <p:spPr>
            <a:xfrm>
              <a:off x="7913478" y="470764"/>
              <a:ext cx="2957208" cy="693869"/>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424"/>
        <p:cNvGrpSpPr/>
        <p:nvPr/>
      </p:nvGrpSpPr>
      <p:grpSpPr>
        <a:xfrm>
          <a:off x="0" y="0"/>
          <a:ext cx="0" cy="0"/>
          <a:chOff x="0" y="0"/>
          <a:chExt cx="0" cy="0"/>
        </a:xfrm>
      </p:grpSpPr>
      <p:sp>
        <p:nvSpPr>
          <p:cNvPr id="425" name="Google Shape;425;p12"/>
          <p:cNvSpPr txBox="1">
            <a:spLocks noGrp="1"/>
          </p:cNvSpPr>
          <p:nvPr>
            <p:ph type="body" idx="1"/>
          </p:nvPr>
        </p:nvSpPr>
        <p:spPr>
          <a:xfrm>
            <a:off x="682752" y="2129727"/>
            <a:ext cx="11639296" cy="6745217"/>
          </a:xfrm>
          <a:prstGeom prst="rect">
            <a:avLst/>
          </a:prstGeom>
          <a:noFill/>
          <a:ln>
            <a:noFill/>
          </a:ln>
        </p:spPr>
        <p:txBody>
          <a:bodyPr spcFirstLastPara="1" vert="horz" wrap="square" lIns="130027" tIns="64996" rIns="130027" bIns="64996" rtlCol="0" anchor="t" anchorCtr="0">
            <a:normAutofit lnSpcReduction="10000"/>
          </a:bodyPr>
          <a:lstStyle/>
          <a:p>
            <a:pPr>
              <a:spcBef>
                <a:spcPts val="0"/>
              </a:spcBef>
              <a:buSzPct val="70000"/>
            </a:pPr>
            <a:r>
              <a:rPr lang="en-US" dirty="0">
                <a:solidFill>
                  <a:schemeClr val="dk1"/>
                </a:solidFill>
              </a:rPr>
              <a:t>But as for me, I will come into thy house in the multitude of thy mercy: and in thy fear will </a:t>
            </a:r>
            <a:r>
              <a:rPr lang="en-US" dirty="0">
                <a:solidFill>
                  <a:srgbClr val="C00000"/>
                </a:solidFill>
              </a:rPr>
              <a:t>I worship toward thy holy temple. </a:t>
            </a:r>
            <a:r>
              <a:rPr lang="en-US" dirty="0">
                <a:solidFill>
                  <a:schemeClr val="dk1"/>
                </a:solidFill>
              </a:rPr>
              <a:t>(Psalm 5:7) </a:t>
            </a:r>
            <a:endParaRPr dirty="0">
              <a:solidFill>
                <a:schemeClr val="dk1"/>
              </a:solidFill>
            </a:endParaRPr>
          </a:p>
          <a:p>
            <a:pPr>
              <a:spcBef>
                <a:spcPts val="774"/>
              </a:spcBef>
              <a:buSzPct val="70000"/>
            </a:pPr>
            <a:r>
              <a:rPr lang="en-US" dirty="0">
                <a:solidFill>
                  <a:schemeClr val="dk1"/>
                </a:solidFill>
              </a:rPr>
              <a:t>All the ends of the world shall remember and turn unto the LORD: and </a:t>
            </a:r>
            <a:r>
              <a:rPr lang="en-US" dirty="0">
                <a:solidFill>
                  <a:srgbClr val="C00000"/>
                </a:solidFill>
              </a:rPr>
              <a:t>all the kindreds of the nations shall worship </a:t>
            </a:r>
            <a:r>
              <a:rPr lang="en-US" dirty="0">
                <a:solidFill>
                  <a:schemeClr val="dk1"/>
                </a:solidFill>
              </a:rPr>
              <a:t>before thee. (Psalm 22:27) </a:t>
            </a:r>
            <a:endParaRPr dirty="0">
              <a:solidFill>
                <a:schemeClr val="dk1"/>
              </a:solidFill>
            </a:endParaRPr>
          </a:p>
          <a:p>
            <a:pPr>
              <a:spcBef>
                <a:spcPts val="774"/>
              </a:spcBef>
              <a:buSzPct val="70000"/>
            </a:pPr>
            <a:r>
              <a:rPr lang="en-US" dirty="0">
                <a:solidFill>
                  <a:schemeClr val="dk1"/>
                </a:solidFill>
              </a:rPr>
              <a:t>All they that be fat upon earth shall eat and </a:t>
            </a:r>
            <a:r>
              <a:rPr lang="en-US" dirty="0">
                <a:solidFill>
                  <a:srgbClr val="C00000"/>
                </a:solidFill>
              </a:rPr>
              <a:t>worship: </a:t>
            </a:r>
            <a:r>
              <a:rPr lang="en-US" dirty="0">
                <a:solidFill>
                  <a:schemeClr val="dk1"/>
                </a:solidFill>
              </a:rPr>
              <a:t>all they that go down to the dust shall bow before him: and none can keep alive his own soul. (Psalm 22:29)</a:t>
            </a:r>
          </a:p>
          <a:p>
            <a:pPr>
              <a:spcBef>
                <a:spcPts val="0"/>
              </a:spcBef>
              <a:buSzPct val="70000"/>
            </a:pPr>
            <a:r>
              <a:rPr lang="en-US" dirty="0">
                <a:solidFill>
                  <a:schemeClr val="dk1"/>
                </a:solidFill>
              </a:rPr>
              <a:t>Give unto the LORD the glory due unto his name; </a:t>
            </a:r>
            <a:r>
              <a:rPr lang="en-US" dirty="0">
                <a:solidFill>
                  <a:srgbClr val="C00000"/>
                </a:solidFill>
              </a:rPr>
              <a:t>worship the LORD in the beauty of holiness. </a:t>
            </a:r>
            <a:r>
              <a:rPr lang="en-US" dirty="0">
                <a:solidFill>
                  <a:schemeClr val="dk1"/>
                </a:solidFill>
              </a:rPr>
              <a:t>(Psalm 29:20</a:t>
            </a:r>
          </a:p>
          <a:p>
            <a:pPr>
              <a:spcBef>
                <a:spcPts val="705"/>
              </a:spcBef>
              <a:buSzPct val="70000"/>
            </a:pPr>
            <a:r>
              <a:rPr lang="en-US" dirty="0">
                <a:solidFill>
                  <a:schemeClr val="dk1"/>
                </a:solidFill>
              </a:rPr>
              <a:t>So shall the king greatly desire thy beauty: for he is thy Lord; </a:t>
            </a:r>
            <a:r>
              <a:rPr lang="en-US" dirty="0">
                <a:solidFill>
                  <a:srgbClr val="C00000"/>
                </a:solidFill>
              </a:rPr>
              <a:t>and worship thou him. </a:t>
            </a:r>
            <a:r>
              <a:rPr lang="en-US" dirty="0">
                <a:solidFill>
                  <a:schemeClr val="dk1"/>
                </a:solidFill>
              </a:rPr>
              <a:t>(Psalm 45:11)</a:t>
            </a:r>
          </a:p>
          <a:p>
            <a:pPr>
              <a:spcBef>
                <a:spcPts val="705"/>
              </a:spcBef>
              <a:buSzPct val="70000"/>
            </a:pPr>
            <a:r>
              <a:rPr lang="en-US" dirty="0">
                <a:solidFill>
                  <a:srgbClr val="C00000"/>
                </a:solidFill>
              </a:rPr>
              <a:t>All the earth shall worship thee</a:t>
            </a:r>
            <a:r>
              <a:rPr lang="en-US" dirty="0">
                <a:solidFill>
                  <a:schemeClr val="dk1"/>
                </a:solidFill>
              </a:rPr>
              <a:t>, and shall sing unto thee; they shall sing to thy name. Selah. (Psalm 66:4) </a:t>
            </a:r>
          </a:p>
          <a:p>
            <a:pPr>
              <a:spcBef>
                <a:spcPts val="705"/>
              </a:spcBef>
              <a:buSzPct val="70000"/>
            </a:pPr>
            <a:r>
              <a:rPr lang="en-US" dirty="0">
                <a:solidFill>
                  <a:schemeClr val="dk1"/>
                </a:solidFill>
              </a:rPr>
              <a:t>There shall </a:t>
            </a:r>
            <a:r>
              <a:rPr lang="en-US" dirty="0">
                <a:solidFill>
                  <a:srgbClr val="C00000"/>
                </a:solidFill>
              </a:rPr>
              <a:t>no strange god be in thee; </a:t>
            </a:r>
            <a:r>
              <a:rPr lang="en-US" dirty="0">
                <a:solidFill>
                  <a:schemeClr val="dk1"/>
                </a:solidFill>
              </a:rPr>
              <a:t>neither shalt thou worship any strange god. (Psalm 81:9) </a:t>
            </a:r>
            <a:endParaRPr lang="en-US" dirty="0"/>
          </a:p>
          <a:p>
            <a:pPr marL="0" indent="0">
              <a:spcBef>
                <a:spcPts val="774"/>
              </a:spcBef>
              <a:buSzPct val="70000"/>
              <a:buNone/>
            </a:pPr>
            <a:endParaRPr b="1" dirty="0">
              <a:solidFill>
                <a:schemeClr val="dk1"/>
              </a:solidFill>
            </a:endParaRPr>
          </a:p>
        </p:txBody>
      </p:sp>
      <p:grpSp>
        <p:nvGrpSpPr>
          <p:cNvPr id="5" name="Group 4">
            <a:extLst>
              <a:ext uri="{FF2B5EF4-FFF2-40B4-BE49-F238E27FC236}">
                <a16:creationId xmlns:a16="http://schemas.microsoft.com/office/drawing/2014/main" id="{8035FE20-E857-B629-F415-AA10469CBAF5}"/>
              </a:ext>
            </a:extLst>
          </p:cNvPr>
          <p:cNvGrpSpPr/>
          <p:nvPr/>
        </p:nvGrpSpPr>
        <p:grpSpPr>
          <a:xfrm>
            <a:off x="482823" y="878655"/>
            <a:ext cx="12190876" cy="693870"/>
            <a:chOff x="2156603" y="470764"/>
            <a:chExt cx="8714083" cy="693870"/>
          </a:xfrm>
        </p:grpSpPr>
        <p:sp>
          <p:nvSpPr>
            <p:cNvPr id="6" name="Title 1">
              <a:extLst>
                <a:ext uri="{FF2B5EF4-FFF2-40B4-BE49-F238E27FC236}">
                  <a16:creationId xmlns:a16="http://schemas.microsoft.com/office/drawing/2014/main" id="{CB0130B5-CA04-4BD2-8F5B-6F644DAABDC1}"/>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t>
              </a:r>
              <a:r>
                <a:rPr lang="en-CA" sz="3600" b="1" dirty="0">
                  <a:solidFill>
                    <a:srgbClr val="002060"/>
                  </a:solidFill>
                </a:rPr>
                <a:t>&amp; the Warrior</a:t>
              </a:r>
              <a:endParaRPr lang="en-US" sz="3600" b="1" dirty="0">
                <a:solidFill>
                  <a:srgbClr val="C00000"/>
                </a:solidFill>
              </a:endParaRPr>
            </a:p>
          </p:txBody>
        </p:sp>
        <p:pic>
          <p:nvPicPr>
            <p:cNvPr id="7" name="Picture 6">
              <a:extLst>
                <a:ext uri="{FF2B5EF4-FFF2-40B4-BE49-F238E27FC236}">
                  <a16:creationId xmlns:a16="http://schemas.microsoft.com/office/drawing/2014/main" id="{F8886ED6-E6D9-90E0-425A-ED6DA1F82A41}"/>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630"/>
        <p:cNvGrpSpPr/>
        <p:nvPr/>
      </p:nvGrpSpPr>
      <p:grpSpPr>
        <a:xfrm>
          <a:off x="0" y="0"/>
          <a:ext cx="0" cy="0"/>
          <a:chOff x="0" y="0"/>
          <a:chExt cx="0" cy="0"/>
        </a:xfrm>
      </p:grpSpPr>
      <p:sp>
        <p:nvSpPr>
          <p:cNvPr id="632" name="Google Shape;632;p34"/>
          <p:cNvSpPr txBox="1">
            <a:spLocks noGrp="1"/>
          </p:cNvSpPr>
          <p:nvPr>
            <p:ph type="body" idx="1"/>
          </p:nvPr>
        </p:nvSpPr>
        <p:spPr>
          <a:xfrm>
            <a:off x="638355" y="2105484"/>
            <a:ext cx="12182211" cy="6337350"/>
          </a:xfrm>
          <a:prstGeom prst="rect">
            <a:avLst/>
          </a:prstGeom>
          <a:noFill/>
          <a:ln>
            <a:noFill/>
          </a:ln>
        </p:spPr>
        <p:txBody>
          <a:bodyPr spcFirstLastPara="1" vert="horz" wrap="square" lIns="130027" tIns="64996" rIns="130027" bIns="64996" rtlCol="0" anchor="t" anchorCtr="0">
            <a:normAutofit/>
          </a:bodyPr>
          <a:lstStyle/>
          <a:p>
            <a:pPr marL="0" indent="0">
              <a:spcBef>
                <a:spcPts val="0"/>
              </a:spcBef>
              <a:buSzPct val="70000"/>
              <a:buNone/>
            </a:pPr>
            <a:r>
              <a:rPr lang="en-US" sz="3600" dirty="0">
                <a:solidFill>
                  <a:srgbClr val="0C0C0C"/>
                </a:solidFill>
              </a:rPr>
              <a:t>But the </a:t>
            </a:r>
            <a:r>
              <a:rPr lang="en-US" sz="3600" dirty="0">
                <a:solidFill>
                  <a:srgbClr val="C00000"/>
                </a:solidFill>
              </a:rPr>
              <a:t>Spirit of the LORD departed from Saul</a:t>
            </a:r>
            <a:r>
              <a:rPr lang="en-US" sz="3600" dirty="0">
                <a:solidFill>
                  <a:srgbClr val="0C0C0C"/>
                </a:solidFill>
              </a:rPr>
              <a:t>, and an evil spirit from the LORD troubled him. (1 Samuel 16:14)</a:t>
            </a:r>
            <a:endParaRPr sz="3600" dirty="0"/>
          </a:p>
          <a:p>
            <a:pPr marL="0" indent="0">
              <a:spcBef>
                <a:spcPts val="774"/>
              </a:spcBef>
              <a:buSzPct val="70000"/>
              <a:buNone/>
            </a:pPr>
            <a:r>
              <a:rPr lang="en-US" sz="3600" dirty="0">
                <a:solidFill>
                  <a:srgbClr val="0C0C0C"/>
                </a:solidFill>
              </a:rPr>
              <a:t>And Saul's servants said unto him, Behold now, an </a:t>
            </a:r>
            <a:r>
              <a:rPr lang="en-US" sz="3600" dirty="0">
                <a:solidFill>
                  <a:srgbClr val="C00000"/>
                </a:solidFill>
              </a:rPr>
              <a:t>evil spirit </a:t>
            </a:r>
            <a:r>
              <a:rPr lang="en-US" sz="3600" dirty="0">
                <a:solidFill>
                  <a:srgbClr val="0C0C0C"/>
                </a:solidFill>
              </a:rPr>
              <a:t>from God </a:t>
            </a:r>
            <a:r>
              <a:rPr lang="en-US" sz="3600" dirty="0" err="1">
                <a:solidFill>
                  <a:srgbClr val="0C0C0C"/>
                </a:solidFill>
              </a:rPr>
              <a:t>troubleth</a:t>
            </a:r>
            <a:r>
              <a:rPr lang="en-US" sz="3600" dirty="0">
                <a:solidFill>
                  <a:srgbClr val="0C0C0C"/>
                </a:solidFill>
              </a:rPr>
              <a:t> thee. (1 Samuel 16:15)</a:t>
            </a:r>
            <a:endParaRPr sz="3600" dirty="0"/>
          </a:p>
          <a:p>
            <a:pPr marL="0" indent="0">
              <a:spcBef>
                <a:spcPts val="774"/>
              </a:spcBef>
              <a:buSzPct val="70000"/>
              <a:buNone/>
            </a:pPr>
            <a:r>
              <a:rPr lang="en-US" sz="3600" dirty="0">
                <a:solidFill>
                  <a:srgbClr val="0C0C0C"/>
                </a:solidFill>
              </a:rPr>
              <a:t>Let our lord now command thy servants, which are before thee, to seek out a man, who is a </a:t>
            </a:r>
            <a:r>
              <a:rPr lang="en-US" sz="3600" dirty="0">
                <a:solidFill>
                  <a:srgbClr val="C00000"/>
                </a:solidFill>
              </a:rPr>
              <a:t>cunning player </a:t>
            </a:r>
            <a:r>
              <a:rPr lang="en-US" sz="3600" dirty="0">
                <a:solidFill>
                  <a:srgbClr val="0C0C0C"/>
                </a:solidFill>
              </a:rPr>
              <a:t>on an harp: and it shall come to pass, when the evil spirit from God is upon thee, that he shall play with his hand, and thou shalt be well. (1 Samuel 16:16)</a:t>
            </a:r>
            <a:endParaRPr sz="3600" dirty="0"/>
          </a:p>
          <a:p>
            <a:pPr marL="0" indent="0">
              <a:spcBef>
                <a:spcPts val="774"/>
              </a:spcBef>
              <a:buSzPct val="70000"/>
              <a:buNone/>
            </a:pPr>
            <a:r>
              <a:rPr lang="en-US" sz="3600" dirty="0">
                <a:solidFill>
                  <a:srgbClr val="0C0C0C"/>
                </a:solidFill>
              </a:rPr>
              <a:t>And Saul said unto his servants, Provide me now a man that can play well, and bring him to me. (1 Samuel 16:17)</a:t>
            </a:r>
            <a:endParaRPr sz="3600" dirty="0"/>
          </a:p>
          <a:p>
            <a:pPr marL="0" indent="0">
              <a:spcBef>
                <a:spcPts val="774"/>
              </a:spcBef>
              <a:buSzPct val="70000"/>
              <a:buNone/>
            </a:pPr>
            <a:endParaRPr sz="3600" dirty="0"/>
          </a:p>
        </p:txBody>
      </p:sp>
      <p:grpSp>
        <p:nvGrpSpPr>
          <p:cNvPr id="7" name="Group 6">
            <a:extLst>
              <a:ext uri="{FF2B5EF4-FFF2-40B4-BE49-F238E27FC236}">
                <a16:creationId xmlns:a16="http://schemas.microsoft.com/office/drawing/2014/main" id="{C386EB45-8C82-FFE4-BB3C-1A1E4E9A1C44}"/>
              </a:ext>
            </a:extLst>
          </p:cNvPr>
          <p:cNvGrpSpPr/>
          <p:nvPr/>
        </p:nvGrpSpPr>
        <p:grpSpPr>
          <a:xfrm>
            <a:off x="406962" y="968542"/>
            <a:ext cx="12190876" cy="693870"/>
            <a:chOff x="2156603" y="470764"/>
            <a:chExt cx="8714083" cy="693870"/>
          </a:xfrm>
        </p:grpSpPr>
        <p:sp>
          <p:nvSpPr>
            <p:cNvPr id="8" name="Title 1">
              <a:extLst>
                <a:ext uri="{FF2B5EF4-FFF2-40B4-BE49-F238E27FC236}">
                  <a16:creationId xmlns:a16="http://schemas.microsoft.com/office/drawing/2014/main" id="{D0BABE3B-D162-B833-7B25-02BE58C46252}"/>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chemeClr val="accent1">
                      <a:lumMod val="50000"/>
                    </a:schemeClr>
                  </a:solidFill>
                </a:rPr>
                <a:t>The Worshipper </a:t>
              </a:r>
              <a:r>
                <a:rPr lang="en-CA" sz="3600" b="1" dirty="0">
                  <a:solidFill>
                    <a:srgbClr val="C00000"/>
                  </a:solidFill>
                </a:rPr>
                <a:t>&amp; the Warrior</a:t>
              </a:r>
              <a:endParaRPr lang="en-US" sz="3600" b="1" dirty="0">
                <a:solidFill>
                  <a:srgbClr val="C00000"/>
                </a:solidFill>
              </a:endParaRPr>
            </a:p>
          </p:txBody>
        </p:sp>
        <p:pic>
          <p:nvPicPr>
            <p:cNvPr id="9" name="Picture 8">
              <a:extLst>
                <a:ext uri="{FF2B5EF4-FFF2-40B4-BE49-F238E27FC236}">
                  <a16:creationId xmlns:a16="http://schemas.microsoft.com/office/drawing/2014/main" id="{0B0A1614-4772-EB38-2145-A8E7F10C8163}"/>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639"/>
        <p:cNvGrpSpPr/>
        <p:nvPr/>
      </p:nvGrpSpPr>
      <p:grpSpPr>
        <a:xfrm>
          <a:off x="0" y="0"/>
          <a:ext cx="0" cy="0"/>
          <a:chOff x="0" y="0"/>
          <a:chExt cx="0" cy="0"/>
        </a:xfrm>
      </p:grpSpPr>
      <p:sp>
        <p:nvSpPr>
          <p:cNvPr id="641" name="Google Shape;641;p35"/>
          <p:cNvSpPr txBox="1">
            <a:spLocks noGrp="1"/>
          </p:cNvSpPr>
          <p:nvPr>
            <p:ph type="body" idx="1"/>
          </p:nvPr>
        </p:nvSpPr>
        <p:spPr>
          <a:xfrm>
            <a:off x="545841" y="2085287"/>
            <a:ext cx="11913118" cy="6699770"/>
          </a:xfrm>
          <a:prstGeom prst="rect">
            <a:avLst/>
          </a:prstGeom>
          <a:noFill/>
          <a:ln>
            <a:noFill/>
          </a:ln>
        </p:spPr>
        <p:txBody>
          <a:bodyPr spcFirstLastPara="1" vert="horz" wrap="square" lIns="130027" tIns="64996" rIns="130027" bIns="64996" rtlCol="0" anchor="t" anchorCtr="0">
            <a:normAutofit/>
          </a:bodyPr>
          <a:lstStyle/>
          <a:p>
            <a:pPr marL="0" indent="0">
              <a:spcBef>
                <a:spcPts val="0"/>
              </a:spcBef>
              <a:buSzPct val="70000"/>
              <a:buNone/>
            </a:pPr>
            <a:r>
              <a:rPr lang="en-US" sz="3600" dirty="0">
                <a:solidFill>
                  <a:schemeClr val="dk1"/>
                </a:solidFill>
              </a:rPr>
              <a:t>Then answered one of the servants, and said, Behold, I have seen a son of Jesse the Bethlehemite, that is </a:t>
            </a:r>
            <a:r>
              <a:rPr lang="en-US" sz="3600" dirty="0">
                <a:solidFill>
                  <a:srgbClr val="C00000"/>
                </a:solidFill>
              </a:rPr>
              <a:t>cunning </a:t>
            </a:r>
            <a:r>
              <a:rPr lang="en-US" sz="3600" dirty="0">
                <a:solidFill>
                  <a:schemeClr val="dk1"/>
                </a:solidFill>
              </a:rPr>
              <a:t>in </a:t>
            </a:r>
            <a:r>
              <a:rPr lang="en-US" sz="3600" dirty="0">
                <a:solidFill>
                  <a:srgbClr val="C00000"/>
                </a:solidFill>
              </a:rPr>
              <a:t>playing</a:t>
            </a:r>
            <a:r>
              <a:rPr lang="en-US" sz="3600" dirty="0">
                <a:solidFill>
                  <a:schemeClr val="dk1"/>
                </a:solidFill>
              </a:rPr>
              <a:t>, and </a:t>
            </a:r>
            <a:r>
              <a:rPr lang="en-US" sz="3600" dirty="0">
                <a:solidFill>
                  <a:srgbClr val="C00000"/>
                </a:solidFill>
              </a:rPr>
              <a:t>a mighty valiant man</a:t>
            </a:r>
            <a:r>
              <a:rPr lang="en-US" sz="3600" dirty="0">
                <a:solidFill>
                  <a:schemeClr val="dk1"/>
                </a:solidFill>
              </a:rPr>
              <a:t>, and a </a:t>
            </a:r>
            <a:r>
              <a:rPr lang="en-US" sz="3600" dirty="0">
                <a:solidFill>
                  <a:srgbClr val="C00000"/>
                </a:solidFill>
              </a:rPr>
              <a:t>man of war</a:t>
            </a:r>
            <a:r>
              <a:rPr lang="en-US" sz="3600" dirty="0">
                <a:solidFill>
                  <a:schemeClr val="dk1"/>
                </a:solidFill>
              </a:rPr>
              <a:t>, and </a:t>
            </a:r>
            <a:r>
              <a:rPr lang="en-US" sz="3600" dirty="0">
                <a:solidFill>
                  <a:srgbClr val="C00000"/>
                </a:solidFill>
              </a:rPr>
              <a:t>prudent in matters</a:t>
            </a:r>
            <a:r>
              <a:rPr lang="en-US" sz="3600" dirty="0">
                <a:solidFill>
                  <a:schemeClr val="dk1"/>
                </a:solidFill>
              </a:rPr>
              <a:t>, and a </a:t>
            </a:r>
            <a:r>
              <a:rPr lang="en-US" sz="3600" dirty="0">
                <a:solidFill>
                  <a:srgbClr val="C00000"/>
                </a:solidFill>
              </a:rPr>
              <a:t>comely person</a:t>
            </a:r>
            <a:r>
              <a:rPr lang="en-US" sz="3600" dirty="0">
                <a:solidFill>
                  <a:schemeClr val="dk1"/>
                </a:solidFill>
              </a:rPr>
              <a:t>, and the </a:t>
            </a:r>
            <a:r>
              <a:rPr lang="en-US" sz="3600" dirty="0">
                <a:solidFill>
                  <a:srgbClr val="C00000"/>
                </a:solidFill>
              </a:rPr>
              <a:t>LORD is with him</a:t>
            </a:r>
            <a:r>
              <a:rPr lang="en-US" sz="3600" dirty="0">
                <a:solidFill>
                  <a:srgbClr val="0C0C0C"/>
                </a:solidFill>
              </a:rPr>
              <a:t>. (</a:t>
            </a:r>
            <a:r>
              <a:rPr lang="en-US" sz="3600" dirty="0">
                <a:solidFill>
                  <a:schemeClr val="dk1"/>
                </a:solidFill>
              </a:rPr>
              <a:t>1 Samuel 16:18)</a:t>
            </a:r>
            <a:endParaRPr sz="3600" dirty="0">
              <a:solidFill>
                <a:schemeClr val="dk1"/>
              </a:solidFill>
            </a:endParaRPr>
          </a:p>
          <a:p>
            <a:pPr marL="0" indent="0">
              <a:spcBef>
                <a:spcPts val="842"/>
              </a:spcBef>
              <a:buSzPct val="70000"/>
              <a:buNone/>
            </a:pPr>
            <a:r>
              <a:rPr lang="en-US" sz="3600" dirty="0">
                <a:solidFill>
                  <a:schemeClr val="dk1"/>
                </a:solidFill>
              </a:rPr>
              <a:t>Wherefore Saul sent messengers unto Jesse, and said, Send me David thy son, which is with the sheep. (1 Samuel 16:19)</a:t>
            </a:r>
            <a:endParaRPr sz="3600" dirty="0"/>
          </a:p>
          <a:p>
            <a:pPr marL="0" indent="0">
              <a:spcBef>
                <a:spcPts val="842"/>
              </a:spcBef>
              <a:buSzPct val="70000"/>
              <a:buNone/>
            </a:pPr>
            <a:r>
              <a:rPr lang="en-US" sz="3600" dirty="0">
                <a:solidFill>
                  <a:schemeClr val="dk1"/>
                </a:solidFill>
              </a:rPr>
              <a:t>And Jesse took an ass laden with bread, and a bottle of wine, and a kid, and sent them by David his son unto Saul. (1 Samuel 16:20)</a:t>
            </a:r>
            <a:endParaRPr sz="3600" dirty="0"/>
          </a:p>
          <a:p>
            <a:pPr marL="0" indent="0">
              <a:spcBef>
                <a:spcPts val="842"/>
              </a:spcBef>
              <a:buSzPct val="70000"/>
              <a:buNone/>
            </a:pPr>
            <a:endParaRPr sz="3600" dirty="0"/>
          </a:p>
        </p:txBody>
      </p:sp>
      <p:grpSp>
        <p:nvGrpSpPr>
          <p:cNvPr id="5" name="Group 4">
            <a:extLst>
              <a:ext uri="{FF2B5EF4-FFF2-40B4-BE49-F238E27FC236}">
                <a16:creationId xmlns:a16="http://schemas.microsoft.com/office/drawing/2014/main" id="{B5FFE519-D703-C30B-9B11-4F54E97BF5F1}"/>
              </a:ext>
            </a:extLst>
          </p:cNvPr>
          <p:cNvGrpSpPr/>
          <p:nvPr/>
        </p:nvGrpSpPr>
        <p:grpSpPr>
          <a:xfrm>
            <a:off x="406962" y="968542"/>
            <a:ext cx="12190876" cy="693870"/>
            <a:chOff x="2156603" y="470764"/>
            <a:chExt cx="8714083" cy="693870"/>
          </a:xfrm>
        </p:grpSpPr>
        <p:sp>
          <p:nvSpPr>
            <p:cNvPr id="6" name="Title 1">
              <a:extLst>
                <a:ext uri="{FF2B5EF4-FFF2-40B4-BE49-F238E27FC236}">
                  <a16:creationId xmlns:a16="http://schemas.microsoft.com/office/drawing/2014/main" id="{B95FE51F-70CD-2FEF-DF60-62B07DBFAF7A}"/>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chemeClr val="accent1">
                      <a:lumMod val="50000"/>
                    </a:schemeClr>
                  </a:solidFill>
                </a:rPr>
                <a:t>The Worshipper </a:t>
              </a:r>
              <a:r>
                <a:rPr lang="en-CA" sz="3600" b="1" dirty="0">
                  <a:solidFill>
                    <a:srgbClr val="C00000"/>
                  </a:solidFill>
                </a:rPr>
                <a:t>&amp; the Warrior</a:t>
              </a:r>
              <a:endParaRPr lang="en-US" sz="3600" b="1" dirty="0">
                <a:solidFill>
                  <a:srgbClr val="C00000"/>
                </a:solidFill>
              </a:endParaRPr>
            </a:p>
          </p:txBody>
        </p:sp>
        <p:pic>
          <p:nvPicPr>
            <p:cNvPr id="7" name="Picture 6">
              <a:extLst>
                <a:ext uri="{FF2B5EF4-FFF2-40B4-BE49-F238E27FC236}">
                  <a16:creationId xmlns:a16="http://schemas.microsoft.com/office/drawing/2014/main" id="{B2B0268F-94C8-969A-87BF-F613BD009E9D}"/>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648"/>
        <p:cNvGrpSpPr/>
        <p:nvPr/>
      </p:nvGrpSpPr>
      <p:grpSpPr>
        <a:xfrm>
          <a:off x="0" y="0"/>
          <a:ext cx="0" cy="0"/>
          <a:chOff x="0" y="0"/>
          <a:chExt cx="0" cy="0"/>
        </a:xfrm>
      </p:grpSpPr>
      <p:sp>
        <p:nvSpPr>
          <p:cNvPr id="650" name="Google Shape;650;p36"/>
          <p:cNvSpPr txBox="1">
            <a:spLocks noGrp="1"/>
          </p:cNvSpPr>
          <p:nvPr>
            <p:ph type="body" idx="1"/>
          </p:nvPr>
        </p:nvSpPr>
        <p:spPr>
          <a:xfrm>
            <a:off x="486235" y="2010824"/>
            <a:ext cx="12032329" cy="6518994"/>
          </a:xfrm>
          <a:prstGeom prst="rect">
            <a:avLst/>
          </a:prstGeom>
          <a:noFill/>
          <a:ln>
            <a:noFill/>
          </a:ln>
        </p:spPr>
        <p:txBody>
          <a:bodyPr spcFirstLastPara="1" vert="horz" wrap="square" lIns="130027" tIns="64996" rIns="130027" bIns="64996" rtlCol="0" anchor="t" anchorCtr="0">
            <a:normAutofit/>
          </a:bodyPr>
          <a:lstStyle/>
          <a:p>
            <a:pPr marL="0" indent="0">
              <a:spcBef>
                <a:spcPts val="0"/>
              </a:spcBef>
              <a:buSzPct val="70000"/>
              <a:buNone/>
            </a:pPr>
            <a:r>
              <a:rPr lang="en-US" sz="3600" dirty="0">
                <a:solidFill>
                  <a:srgbClr val="0C0C0C"/>
                </a:solidFill>
              </a:rPr>
              <a:t>And David came to Saul, and stood before him: and he loved him greatly; </a:t>
            </a:r>
            <a:r>
              <a:rPr lang="en-US" sz="3600" dirty="0">
                <a:solidFill>
                  <a:srgbClr val="C00000"/>
                </a:solidFill>
              </a:rPr>
              <a:t>and he became his armourbearer. </a:t>
            </a:r>
            <a:r>
              <a:rPr lang="en-US" sz="3600" dirty="0">
                <a:solidFill>
                  <a:srgbClr val="0C0C0C"/>
                </a:solidFill>
              </a:rPr>
              <a:t>(1 Samuel 16:21)</a:t>
            </a:r>
            <a:endParaRPr sz="3600" dirty="0"/>
          </a:p>
          <a:p>
            <a:pPr marL="0" indent="0">
              <a:spcBef>
                <a:spcPts val="842"/>
              </a:spcBef>
              <a:buSzPct val="70000"/>
              <a:buNone/>
            </a:pPr>
            <a:r>
              <a:rPr lang="en-US" sz="3600" dirty="0">
                <a:solidFill>
                  <a:srgbClr val="0C0C0C"/>
                </a:solidFill>
              </a:rPr>
              <a:t>And Saul sent to Jesse, saying, Let David</a:t>
            </a:r>
            <a:r>
              <a:rPr lang="en-US" sz="3600" dirty="0">
                <a:solidFill>
                  <a:srgbClr val="C00000"/>
                </a:solidFill>
              </a:rPr>
              <a:t>, I pray thee, stand before me; for he hath found </a:t>
            </a:r>
            <a:r>
              <a:rPr lang="en-US" sz="3600" dirty="0" err="1">
                <a:solidFill>
                  <a:srgbClr val="C00000"/>
                </a:solidFill>
              </a:rPr>
              <a:t>favour</a:t>
            </a:r>
            <a:r>
              <a:rPr lang="en-US" sz="3600" dirty="0">
                <a:solidFill>
                  <a:srgbClr val="C00000"/>
                </a:solidFill>
              </a:rPr>
              <a:t> in my sight. </a:t>
            </a:r>
            <a:r>
              <a:rPr lang="en-US" sz="3600" dirty="0">
                <a:solidFill>
                  <a:srgbClr val="0C0C0C"/>
                </a:solidFill>
              </a:rPr>
              <a:t>(1 Samuel 16:22)</a:t>
            </a:r>
            <a:endParaRPr sz="3600" dirty="0"/>
          </a:p>
          <a:p>
            <a:pPr marL="0" indent="0">
              <a:spcBef>
                <a:spcPts val="842"/>
              </a:spcBef>
              <a:buSzPct val="70000"/>
              <a:buNone/>
            </a:pPr>
            <a:r>
              <a:rPr lang="en-US" sz="3600" dirty="0">
                <a:solidFill>
                  <a:srgbClr val="0C0C0C"/>
                </a:solidFill>
              </a:rPr>
              <a:t>And it came to pass, when the evil spirit from God was upon Saul, that </a:t>
            </a:r>
            <a:r>
              <a:rPr lang="en-US" sz="3600" dirty="0">
                <a:solidFill>
                  <a:srgbClr val="C00000"/>
                </a:solidFill>
              </a:rPr>
              <a:t>David took an harp, and played with his hand: so Saul was refreshed, and was well, and the evil spirit departed from him</a:t>
            </a:r>
            <a:r>
              <a:rPr lang="en-US" sz="3600" dirty="0">
                <a:solidFill>
                  <a:srgbClr val="0C0C0C"/>
                </a:solidFill>
              </a:rPr>
              <a:t>. (1 Samuel 16:23)</a:t>
            </a:r>
            <a:endParaRPr sz="3600" dirty="0"/>
          </a:p>
          <a:p>
            <a:pPr marL="0" indent="0">
              <a:spcBef>
                <a:spcPts val="842"/>
              </a:spcBef>
              <a:buSzPct val="70000"/>
              <a:buNone/>
            </a:pPr>
            <a:endParaRPr sz="3600" dirty="0"/>
          </a:p>
        </p:txBody>
      </p:sp>
      <p:grpSp>
        <p:nvGrpSpPr>
          <p:cNvPr id="2" name="Group 1">
            <a:extLst>
              <a:ext uri="{FF2B5EF4-FFF2-40B4-BE49-F238E27FC236}">
                <a16:creationId xmlns:a16="http://schemas.microsoft.com/office/drawing/2014/main" id="{DFFB0625-A191-1A6D-1E5D-F5436A6569E0}"/>
              </a:ext>
            </a:extLst>
          </p:cNvPr>
          <p:cNvGrpSpPr/>
          <p:nvPr/>
        </p:nvGrpSpPr>
        <p:grpSpPr>
          <a:xfrm>
            <a:off x="406962" y="968542"/>
            <a:ext cx="12190876" cy="693870"/>
            <a:chOff x="2156603" y="470764"/>
            <a:chExt cx="8714083" cy="693870"/>
          </a:xfrm>
        </p:grpSpPr>
        <p:sp>
          <p:nvSpPr>
            <p:cNvPr id="3" name="Title 1">
              <a:extLst>
                <a:ext uri="{FF2B5EF4-FFF2-40B4-BE49-F238E27FC236}">
                  <a16:creationId xmlns:a16="http://schemas.microsoft.com/office/drawing/2014/main" id="{45B12D8D-682F-987E-EF24-37CB5307AAB7}"/>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chemeClr val="accent1">
                      <a:lumMod val="50000"/>
                    </a:schemeClr>
                  </a:solidFill>
                </a:rPr>
                <a:t>The Worshipper </a:t>
              </a:r>
              <a:r>
                <a:rPr lang="en-CA" sz="3600" b="1" dirty="0">
                  <a:solidFill>
                    <a:srgbClr val="C00000"/>
                  </a:solidFill>
                </a:rPr>
                <a:t>&amp; the Warrior</a:t>
              </a:r>
              <a:endParaRPr lang="en-US" sz="3600" b="1" dirty="0">
                <a:solidFill>
                  <a:srgbClr val="C00000"/>
                </a:solidFill>
              </a:endParaRPr>
            </a:p>
          </p:txBody>
        </p:sp>
        <p:pic>
          <p:nvPicPr>
            <p:cNvPr id="4" name="Picture 3">
              <a:extLst>
                <a:ext uri="{FF2B5EF4-FFF2-40B4-BE49-F238E27FC236}">
                  <a16:creationId xmlns:a16="http://schemas.microsoft.com/office/drawing/2014/main" id="{D7A556CB-5B0F-E871-19AE-5744A84F530D}"/>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657"/>
        <p:cNvGrpSpPr/>
        <p:nvPr/>
      </p:nvGrpSpPr>
      <p:grpSpPr>
        <a:xfrm>
          <a:off x="0" y="0"/>
          <a:ext cx="0" cy="0"/>
          <a:chOff x="0" y="0"/>
          <a:chExt cx="0" cy="0"/>
        </a:xfrm>
      </p:grpSpPr>
      <p:sp>
        <p:nvSpPr>
          <p:cNvPr id="662" name="Google Shape;662;p37"/>
          <p:cNvSpPr txBox="1">
            <a:spLocks noGrp="1"/>
          </p:cNvSpPr>
          <p:nvPr>
            <p:ph type="body" idx="1"/>
          </p:nvPr>
        </p:nvSpPr>
        <p:spPr>
          <a:xfrm>
            <a:off x="406962" y="1889603"/>
            <a:ext cx="12413604" cy="6622242"/>
          </a:xfrm>
          <a:prstGeom prst="rect">
            <a:avLst/>
          </a:prstGeom>
          <a:noFill/>
          <a:ln>
            <a:noFill/>
          </a:ln>
        </p:spPr>
        <p:txBody>
          <a:bodyPr spcFirstLastPara="1" vert="horz" wrap="square" lIns="130027" tIns="64996" rIns="130027" bIns="64996" rtlCol="0" anchor="t" anchorCtr="0">
            <a:normAutofit/>
          </a:bodyPr>
          <a:lstStyle/>
          <a:p>
            <a:pPr marL="0" indent="0">
              <a:spcBef>
                <a:spcPts val="0"/>
              </a:spcBef>
              <a:buSzPct val="70000"/>
              <a:buNone/>
            </a:pPr>
            <a:r>
              <a:rPr lang="en-US" sz="3600" b="1" dirty="0">
                <a:solidFill>
                  <a:srgbClr val="C00000"/>
                </a:solidFill>
              </a:rPr>
              <a:t>Key Virtues:</a:t>
            </a:r>
          </a:p>
          <a:p>
            <a:pPr marL="0" indent="0">
              <a:spcBef>
                <a:spcPts val="0"/>
              </a:spcBef>
              <a:buSzPct val="70000"/>
              <a:buNone/>
            </a:pPr>
            <a:endParaRPr sz="2000" b="1" dirty="0">
              <a:solidFill>
                <a:srgbClr val="C00000"/>
              </a:solidFill>
            </a:endParaRPr>
          </a:p>
          <a:p>
            <a:pPr>
              <a:spcBef>
                <a:spcPts val="842"/>
              </a:spcBef>
              <a:buSzPct val="70000"/>
            </a:pPr>
            <a:r>
              <a:rPr lang="en-US" sz="3600" dirty="0">
                <a:solidFill>
                  <a:srgbClr val="C00000"/>
                </a:solidFill>
              </a:rPr>
              <a:t>CUNNING PLAYER </a:t>
            </a:r>
            <a:r>
              <a:rPr lang="en-US" sz="3600" i="1" dirty="0">
                <a:solidFill>
                  <a:schemeClr val="dk1"/>
                </a:solidFill>
              </a:rPr>
              <a:t>- </a:t>
            </a:r>
            <a:r>
              <a:rPr lang="en-US" sz="3600" dirty="0">
                <a:solidFill>
                  <a:schemeClr val="dk1"/>
                </a:solidFill>
                <a:latin typeface="Papyrus" panose="020B0602040200020303" pitchFamily="34" charset="77"/>
              </a:rPr>
              <a:t>Yada`</a:t>
            </a:r>
            <a:r>
              <a:rPr lang="en-US" sz="3600" dirty="0">
                <a:solidFill>
                  <a:schemeClr val="dk1"/>
                </a:solidFill>
              </a:rPr>
              <a:t>	(yaw-dah')/ - </a:t>
            </a:r>
            <a:r>
              <a:rPr lang="en-US" sz="3600" dirty="0" err="1">
                <a:solidFill>
                  <a:schemeClr val="dk1"/>
                </a:solidFill>
                <a:latin typeface="Papyrus" panose="020B0602040200020303" pitchFamily="34" charset="77"/>
              </a:rPr>
              <a:t>Nagan</a:t>
            </a:r>
            <a:r>
              <a:rPr lang="en-US" sz="3600" dirty="0">
                <a:solidFill>
                  <a:schemeClr val="dk1"/>
                </a:solidFill>
              </a:rPr>
              <a:t> </a:t>
            </a:r>
            <a:r>
              <a:rPr lang="en-US" sz="3600" dirty="0" err="1">
                <a:solidFill>
                  <a:schemeClr val="dk1"/>
                </a:solidFill>
              </a:rPr>
              <a:t>naw-gan</a:t>
            </a:r>
            <a:r>
              <a:rPr lang="en-US" sz="3600" dirty="0">
                <a:solidFill>
                  <a:schemeClr val="dk1"/>
                </a:solidFill>
              </a:rPr>
              <a:t>'  (</a:t>
            </a:r>
            <a:r>
              <a:rPr lang="en-US" sz="3600" dirty="0" err="1">
                <a:solidFill>
                  <a:schemeClr val="dk1"/>
                </a:solidFill>
              </a:rPr>
              <a:t>Piel</a:t>
            </a:r>
            <a:r>
              <a:rPr lang="en-US" sz="3600" dirty="0">
                <a:solidFill>
                  <a:schemeClr val="dk1"/>
                </a:solidFill>
              </a:rPr>
              <a:t>) to know, to know how, be skillful in, to have knowledge, be wise, to play 1b: player, minstrel </a:t>
            </a:r>
          </a:p>
          <a:p>
            <a:pPr>
              <a:spcBef>
                <a:spcPts val="842"/>
              </a:spcBef>
              <a:buSzPct val="70000"/>
            </a:pPr>
            <a:endParaRPr sz="3600" dirty="0"/>
          </a:p>
          <a:p>
            <a:pPr>
              <a:spcBef>
                <a:spcPts val="842"/>
              </a:spcBef>
              <a:buSzPct val="70000"/>
            </a:pPr>
            <a:r>
              <a:rPr lang="en-US" sz="3600" dirty="0">
                <a:solidFill>
                  <a:srgbClr val="C00000"/>
                </a:solidFill>
              </a:rPr>
              <a:t>MIGHTY MAN OF VALOR </a:t>
            </a:r>
            <a:r>
              <a:rPr lang="en-US" sz="3600" dirty="0">
                <a:solidFill>
                  <a:schemeClr val="dk1"/>
                </a:solidFill>
              </a:rPr>
              <a:t>–  </a:t>
            </a:r>
            <a:r>
              <a:rPr lang="en-US" sz="3600" dirty="0" err="1">
                <a:solidFill>
                  <a:schemeClr val="dk1"/>
                </a:solidFill>
                <a:latin typeface="Papyrus" panose="020B0602040200020303" pitchFamily="34" charset="77"/>
              </a:rPr>
              <a:t>Gabar</a:t>
            </a:r>
            <a:r>
              <a:rPr lang="en-US" sz="3600" dirty="0">
                <a:solidFill>
                  <a:schemeClr val="dk1"/>
                </a:solidFill>
                <a:latin typeface="Papyrus" panose="020B0602040200020303" pitchFamily="34" charset="77"/>
              </a:rPr>
              <a:t> </a:t>
            </a:r>
            <a:r>
              <a:rPr lang="en-US" sz="3600" dirty="0">
                <a:solidFill>
                  <a:schemeClr val="dk1"/>
                </a:solidFill>
              </a:rPr>
              <a:t>(</a:t>
            </a:r>
            <a:r>
              <a:rPr lang="en-US" sz="3600" dirty="0" err="1">
                <a:solidFill>
                  <a:schemeClr val="dk1"/>
                </a:solidFill>
              </a:rPr>
              <a:t>gaw</a:t>
            </a:r>
            <a:r>
              <a:rPr lang="en-US" sz="3600" dirty="0">
                <a:solidFill>
                  <a:schemeClr val="dk1"/>
                </a:solidFill>
              </a:rPr>
              <a:t>-bar')/</a:t>
            </a:r>
            <a:r>
              <a:rPr lang="en-US" sz="3600" dirty="0" err="1">
                <a:solidFill>
                  <a:schemeClr val="dk1"/>
                </a:solidFill>
                <a:latin typeface="Papyrus" panose="020B0602040200020303" pitchFamily="34" charset="77"/>
              </a:rPr>
              <a:t>Chayikhah</a:t>
            </a:r>
            <a:r>
              <a:rPr lang="en-US" sz="3600" dirty="0">
                <a:solidFill>
                  <a:schemeClr val="dk1"/>
                </a:solidFill>
                <a:latin typeface="Papyrus" panose="020B0602040200020303" pitchFamily="34" charset="77"/>
              </a:rPr>
              <a:t>'-</a:t>
            </a:r>
            <a:r>
              <a:rPr lang="en-US" sz="3600" dirty="0" err="1">
                <a:solidFill>
                  <a:schemeClr val="dk1"/>
                </a:solidFill>
                <a:latin typeface="Papyrus" panose="020B0602040200020303" pitchFamily="34" charset="77"/>
              </a:rPr>
              <a:t>yil</a:t>
            </a:r>
            <a:r>
              <a:rPr lang="en-US" sz="3600" dirty="0">
                <a:solidFill>
                  <a:schemeClr val="dk1"/>
                </a:solidFill>
                <a:latin typeface="Papyrus" panose="020B0602040200020303" pitchFamily="34" charset="77"/>
              </a:rPr>
              <a:t>  </a:t>
            </a:r>
            <a:r>
              <a:rPr lang="en-US" sz="3600" dirty="0">
                <a:solidFill>
                  <a:schemeClr val="dk1"/>
                </a:solidFill>
              </a:rPr>
              <a:t>to prevail, have strength, be strong, be powerful, be mighty, be great, strength, might, efficiency, wealth, army, strength, ability, efficiency, wealth, force, army</a:t>
            </a:r>
            <a:endParaRPr sz="3600" dirty="0"/>
          </a:p>
          <a:p>
            <a:pPr marL="0" indent="0">
              <a:spcBef>
                <a:spcPts val="842"/>
              </a:spcBef>
              <a:buSzPct val="70000"/>
              <a:buNone/>
            </a:pPr>
            <a:endParaRPr sz="3600" dirty="0">
              <a:solidFill>
                <a:schemeClr val="dk1"/>
              </a:solidFill>
            </a:endParaRPr>
          </a:p>
          <a:p>
            <a:pPr marL="0" indent="0">
              <a:spcBef>
                <a:spcPts val="842"/>
              </a:spcBef>
              <a:buSzPct val="70000"/>
              <a:buNone/>
            </a:pPr>
            <a:endParaRPr sz="3600" dirty="0">
              <a:solidFill>
                <a:schemeClr val="dk1"/>
              </a:solidFill>
            </a:endParaRPr>
          </a:p>
        </p:txBody>
      </p:sp>
      <p:grpSp>
        <p:nvGrpSpPr>
          <p:cNvPr id="2" name="Group 1">
            <a:extLst>
              <a:ext uri="{FF2B5EF4-FFF2-40B4-BE49-F238E27FC236}">
                <a16:creationId xmlns:a16="http://schemas.microsoft.com/office/drawing/2014/main" id="{701C562C-E219-9992-D4E1-A8E4357FD274}"/>
              </a:ext>
            </a:extLst>
          </p:cNvPr>
          <p:cNvGrpSpPr/>
          <p:nvPr/>
        </p:nvGrpSpPr>
        <p:grpSpPr>
          <a:xfrm>
            <a:off x="406962" y="968542"/>
            <a:ext cx="12190876" cy="693870"/>
            <a:chOff x="2156603" y="470764"/>
            <a:chExt cx="8714083" cy="693870"/>
          </a:xfrm>
        </p:grpSpPr>
        <p:sp>
          <p:nvSpPr>
            <p:cNvPr id="3" name="Title 1">
              <a:extLst>
                <a:ext uri="{FF2B5EF4-FFF2-40B4-BE49-F238E27FC236}">
                  <a16:creationId xmlns:a16="http://schemas.microsoft.com/office/drawing/2014/main" id="{119CFE65-7985-83BC-6365-43273DF35ECA}"/>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chemeClr val="accent1">
                      <a:lumMod val="50000"/>
                    </a:schemeClr>
                  </a:solidFill>
                </a:rPr>
                <a:t>The Worshipper </a:t>
              </a:r>
              <a:r>
                <a:rPr lang="en-CA" sz="3600" b="1" dirty="0">
                  <a:solidFill>
                    <a:srgbClr val="C00000"/>
                  </a:solidFill>
                </a:rPr>
                <a:t>&amp; the Warrior</a:t>
              </a:r>
              <a:endParaRPr lang="en-US" sz="3600" b="1" dirty="0">
                <a:solidFill>
                  <a:srgbClr val="C00000"/>
                </a:solidFill>
              </a:endParaRPr>
            </a:p>
          </p:txBody>
        </p:sp>
        <p:pic>
          <p:nvPicPr>
            <p:cNvPr id="4" name="Picture 3">
              <a:extLst>
                <a:ext uri="{FF2B5EF4-FFF2-40B4-BE49-F238E27FC236}">
                  <a16:creationId xmlns:a16="http://schemas.microsoft.com/office/drawing/2014/main" id="{A5DADA7B-C523-2944-970E-F85386E6E318}"/>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666"/>
        <p:cNvGrpSpPr/>
        <p:nvPr/>
      </p:nvGrpSpPr>
      <p:grpSpPr>
        <a:xfrm>
          <a:off x="0" y="0"/>
          <a:ext cx="0" cy="0"/>
          <a:chOff x="0" y="0"/>
          <a:chExt cx="0" cy="0"/>
        </a:xfrm>
      </p:grpSpPr>
      <p:sp>
        <p:nvSpPr>
          <p:cNvPr id="671" name="Google Shape;671;p38"/>
          <p:cNvSpPr txBox="1">
            <a:spLocks noGrp="1"/>
          </p:cNvSpPr>
          <p:nvPr>
            <p:ph type="body" idx="1"/>
          </p:nvPr>
        </p:nvSpPr>
        <p:spPr>
          <a:xfrm>
            <a:off x="406962" y="2191749"/>
            <a:ext cx="12602916" cy="6337350"/>
          </a:xfrm>
          <a:prstGeom prst="rect">
            <a:avLst/>
          </a:prstGeom>
          <a:noFill/>
          <a:ln>
            <a:noFill/>
          </a:ln>
        </p:spPr>
        <p:txBody>
          <a:bodyPr spcFirstLastPara="1" vert="horz" wrap="square" lIns="130027" tIns="64996" rIns="130027" bIns="64996" rtlCol="0" anchor="t" anchorCtr="0">
            <a:normAutofit lnSpcReduction="10000"/>
          </a:bodyPr>
          <a:lstStyle/>
          <a:p>
            <a:pPr marL="0" indent="0">
              <a:spcBef>
                <a:spcPts val="0"/>
              </a:spcBef>
              <a:buSzPts val="2240"/>
              <a:buNone/>
            </a:pPr>
            <a:r>
              <a:rPr lang="en-US" sz="4400" b="1" dirty="0">
                <a:solidFill>
                  <a:srgbClr val="C00000"/>
                </a:solidFill>
              </a:rPr>
              <a:t>Key Virtues:</a:t>
            </a:r>
          </a:p>
          <a:p>
            <a:pPr marL="0" indent="0">
              <a:spcBef>
                <a:spcPts val="0"/>
              </a:spcBef>
              <a:buSzPts val="2240"/>
              <a:buNone/>
            </a:pPr>
            <a:endParaRPr sz="4400" dirty="0"/>
          </a:p>
          <a:p>
            <a:pPr>
              <a:spcBef>
                <a:spcPts val="910"/>
              </a:spcBef>
              <a:buClr>
                <a:srgbClr val="0C0C0C"/>
              </a:buClr>
              <a:buSzPts val="2240"/>
            </a:pPr>
            <a:r>
              <a:rPr lang="en-US" sz="4400" dirty="0">
                <a:solidFill>
                  <a:srgbClr val="C00000"/>
                </a:solidFill>
              </a:rPr>
              <a:t>MAN OF WAR </a:t>
            </a:r>
            <a:r>
              <a:rPr lang="en-US" sz="4400" dirty="0">
                <a:solidFill>
                  <a:schemeClr val="dk1"/>
                </a:solidFill>
              </a:rPr>
              <a:t>– </a:t>
            </a:r>
            <a:r>
              <a:rPr lang="en-US" sz="4400" dirty="0" err="1">
                <a:solidFill>
                  <a:schemeClr val="dk1"/>
                </a:solidFill>
                <a:latin typeface="Papyrus" panose="020B0602040200020303" pitchFamily="34" charset="77"/>
              </a:rPr>
              <a:t>Milchamah</a:t>
            </a:r>
            <a:r>
              <a:rPr lang="en-US" sz="4400" dirty="0">
                <a:solidFill>
                  <a:schemeClr val="dk1"/>
                </a:solidFill>
                <a:latin typeface="Papyrus" panose="020B0602040200020303" pitchFamily="34" charset="77"/>
              </a:rPr>
              <a:t> </a:t>
            </a:r>
            <a:r>
              <a:rPr lang="en-US" sz="4400" dirty="0">
                <a:solidFill>
                  <a:schemeClr val="dk1"/>
                </a:solidFill>
              </a:rPr>
              <a:t>(mil-</a:t>
            </a:r>
            <a:r>
              <a:rPr lang="en-US" sz="4400" dirty="0" err="1">
                <a:solidFill>
                  <a:schemeClr val="dk1"/>
                </a:solidFill>
              </a:rPr>
              <a:t>khaw</a:t>
            </a:r>
            <a:r>
              <a:rPr lang="en-US" sz="4400" dirty="0">
                <a:solidFill>
                  <a:schemeClr val="dk1"/>
                </a:solidFill>
              </a:rPr>
              <a:t>-maw')  </a:t>
            </a:r>
            <a:r>
              <a:rPr lang="en-US" sz="4400" dirty="0">
                <a:solidFill>
                  <a:schemeClr val="dk1"/>
                </a:solidFill>
                <a:latin typeface="Papyrus" panose="020B0602040200020303" pitchFamily="34" charset="77"/>
              </a:rPr>
              <a:t> </a:t>
            </a:r>
            <a:r>
              <a:rPr lang="en-US" sz="4400" dirty="0" err="1">
                <a:solidFill>
                  <a:schemeClr val="dk1"/>
                </a:solidFill>
                <a:latin typeface="Papyrus" panose="020B0602040200020303" pitchFamily="34" charset="77"/>
              </a:rPr>
              <a:t>Lachah</a:t>
            </a:r>
            <a:r>
              <a:rPr lang="en-US" sz="4400" dirty="0">
                <a:solidFill>
                  <a:schemeClr val="dk1"/>
                </a:solidFill>
                <a:latin typeface="Papyrus" panose="020B0602040200020303" pitchFamily="34" charset="77"/>
              </a:rPr>
              <a:t> </a:t>
            </a:r>
            <a:r>
              <a:rPr lang="en-US" sz="4400" dirty="0">
                <a:solidFill>
                  <a:schemeClr val="dk1"/>
                </a:solidFill>
              </a:rPr>
              <a:t>(law-</a:t>
            </a:r>
            <a:r>
              <a:rPr lang="en-US" sz="4400" dirty="0" err="1">
                <a:solidFill>
                  <a:schemeClr val="dk1"/>
                </a:solidFill>
              </a:rPr>
              <a:t>kham</a:t>
            </a:r>
            <a:r>
              <a:rPr lang="en-US" sz="4400" dirty="0">
                <a:solidFill>
                  <a:schemeClr val="dk1"/>
                </a:solidFill>
              </a:rPr>
              <a:t>')  battle, war, to fight, do battle, make war</a:t>
            </a:r>
          </a:p>
          <a:p>
            <a:pPr>
              <a:spcBef>
                <a:spcPts val="910"/>
              </a:spcBef>
              <a:buClr>
                <a:srgbClr val="0C0C0C"/>
              </a:buClr>
              <a:buSzPts val="2240"/>
            </a:pPr>
            <a:endParaRPr sz="4400" dirty="0"/>
          </a:p>
          <a:p>
            <a:pPr>
              <a:spcBef>
                <a:spcPts val="910"/>
              </a:spcBef>
              <a:buClr>
                <a:srgbClr val="0C0C0C"/>
              </a:buClr>
              <a:buSzPts val="2240"/>
            </a:pPr>
            <a:r>
              <a:rPr lang="en-US" sz="4400" dirty="0">
                <a:solidFill>
                  <a:srgbClr val="C00000"/>
                </a:solidFill>
              </a:rPr>
              <a:t>PRUDENT IN MATTERS- </a:t>
            </a:r>
            <a:r>
              <a:rPr lang="en-US" sz="4400" dirty="0" err="1">
                <a:solidFill>
                  <a:schemeClr val="dk1"/>
                </a:solidFill>
                <a:latin typeface="Papyrus" panose="020B0602040200020303" pitchFamily="34" charset="77"/>
              </a:rPr>
              <a:t>Biyn</a:t>
            </a:r>
            <a:r>
              <a:rPr lang="en-US" sz="4400" dirty="0">
                <a:solidFill>
                  <a:schemeClr val="dk1"/>
                </a:solidFill>
                <a:latin typeface="Papyrus" panose="020B0602040200020303" pitchFamily="34" charset="77"/>
              </a:rPr>
              <a:t>	</a:t>
            </a:r>
            <a:r>
              <a:rPr lang="en-US" sz="4400" dirty="0">
                <a:solidFill>
                  <a:schemeClr val="dk1"/>
                </a:solidFill>
              </a:rPr>
              <a:t> bene  </a:t>
            </a:r>
            <a:r>
              <a:rPr lang="en-US" sz="4000" dirty="0">
                <a:solidFill>
                  <a:schemeClr val="dk1"/>
                </a:solidFill>
              </a:rPr>
              <a:t>consider; discern; instruct; perceive; prudent; regard; understand; understanding;, speech, word, speaking, thing, </a:t>
            </a:r>
            <a:r>
              <a:rPr lang="en-US" sz="4000" i="1" dirty="0">
                <a:solidFill>
                  <a:schemeClr val="dk1"/>
                </a:solidFill>
              </a:rPr>
              <a:t>word, words</a:t>
            </a:r>
            <a:r>
              <a:rPr lang="en-US" sz="4000" dirty="0">
                <a:solidFill>
                  <a:schemeClr val="dk1"/>
                </a:solidFill>
              </a:rPr>
              <a:t>, business, occupation, acts, matter, case, </a:t>
            </a:r>
            <a:endParaRPr sz="4000" dirty="0"/>
          </a:p>
          <a:p>
            <a:pPr marL="0" indent="0">
              <a:spcBef>
                <a:spcPts val="910"/>
              </a:spcBef>
              <a:buSzPts val="2240"/>
              <a:buNone/>
            </a:pPr>
            <a:endParaRPr sz="4400" dirty="0">
              <a:solidFill>
                <a:schemeClr val="dk1"/>
              </a:solidFill>
            </a:endParaRPr>
          </a:p>
        </p:txBody>
      </p:sp>
      <p:grpSp>
        <p:nvGrpSpPr>
          <p:cNvPr id="2" name="Group 1">
            <a:extLst>
              <a:ext uri="{FF2B5EF4-FFF2-40B4-BE49-F238E27FC236}">
                <a16:creationId xmlns:a16="http://schemas.microsoft.com/office/drawing/2014/main" id="{F9F55A28-7141-82EE-5915-3E7E61CD7416}"/>
              </a:ext>
            </a:extLst>
          </p:cNvPr>
          <p:cNvGrpSpPr/>
          <p:nvPr/>
        </p:nvGrpSpPr>
        <p:grpSpPr>
          <a:xfrm>
            <a:off x="406962" y="968542"/>
            <a:ext cx="12190876" cy="693870"/>
            <a:chOff x="2156603" y="470764"/>
            <a:chExt cx="8714083" cy="693870"/>
          </a:xfrm>
        </p:grpSpPr>
        <p:sp>
          <p:nvSpPr>
            <p:cNvPr id="3" name="Title 1">
              <a:extLst>
                <a:ext uri="{FF2B5EF4-FFF2-40B4-BE49-F238E27FC236}">
                  <a16:creationId xmlns:a16="http://schemas.microsoft.com/office/drawing/2014/main" id="{AB712EE7-3EEC-952E-5B7A-C3DD88AE0CD8}"/>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rgbClr val="C00000"/>
                  </a:solidFill>
                </a:rPr>
                <a:t>The Worshipper &amp; the Warrior</a:t>
              </a:r>
              <a:endParaRPr lang="en-US" sz="3600" b="1" dirty="0">
                <a:solidFill>
                  <a:srgbClr val="C00000"/>
                </a:solidFill>
              </a:endParaRPr>
            </a:p>
          </p:txBody>
        </p:sp>
        <p:pic>
          <p:nvPicPr>
            <p:cNvPr id="4" name="Picture 3">
              <a:extLst>
                <a:ext uri="{FF2B5EF4-FFF2-40B4-BE49-F238E27FC236}">
                  <a16:creationId xmlns:a16="http://schemas.microsoft.com/office/drawing/2014/main" id="{6F270075-79BA-78C3-7527-B785726F15AD}"/>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9000"/>
          </a:schemeClr>
        </a:solidFill>
        <a:effectLst/>
      </p:bgPr>
    </p:bg>
    <p:spTree>
      <p:nvGrpSpPr>
        <p:cNvPr id="1" name="Shape 675"/>
        <p:cNvGrpSpPr/>
        <p:nvPr/>
      </p:nvGrpSpPr>
      <p:grpSpPr>
        <a:xfrm>
          <a:off x="0" y="0"/>
          <a:ext cx="0" cy="0"/>
          <a:chOff x="0" y="0"/>
          <a:chExt cx="0" cy="0"/>
        </a:xfrm>
      </p:grpSpPr>
      <p:sp>
        <p:nvSpPr>
          <p:cNvPr id="680" name="Google Shape;680;p39"/>
          <p:cNvSpPr txBox="1">
            <a:spLocks noGrp="1"/>
          </p:cNvSpPr>
          <p:nvPr>
            <p:ph type="body" idx="1"/>
          </p:nvPr>
        </p:nvSpPr>
        <p:spPr>
          <a:xfrm>
            <a:off x="401884" y="2329771"/>
            <a:ext cx="11933890" cy="7044267"/>
          </a:xfrm>
          <a:prstGeom prst="rect">
            <a:avLst/>
          </a:prstGeom>
          <a:noFill/>
          <a:ln>
            <a:noFill/>
          </a:ln>
        </p:spPr>
        <p:txBody>
          <a:bodyPr spcFirstLastPara="1" vert="horz" wrap="square" lIns="130027" tIns="64996" rIns="130027" bIns="64996" rtlCol="0" anchor="t" anchorCtr="0">
            <a:normAutofit/>
          </a:bodyPr>
          <a:lstStyle/>
          <a:p>
            <a:pPr marL="0" indent="0">
              <a:spcBef>
                <a:spcPts val="0"/>
              </a:spcBef>
              <a:buSzPts val="2240"/>
              <a:buNone/>
            </a:pPr>
            <a:r>
              <a:rPr lang="en-US" sz="4000" b="1" dirty="0">
                <a:solidFill>
                  <a:srgbClr val="C00000"/>
                </a:solidFill>
              </a:rPr>
              <a:t>Key Virtues:</a:t>
            </a:r>
          </a:p>
          <a:p>
            <a:pPr marL="0" indent="0">
              <a:spcBef>
                <a:spcPts val="0"/>
              </a:spcBef>
              <a:buSzPts val="2240"/>
              <a:buNone/>
            </a:pPr>
            <a:endParaRPr lang="en-US" sz="4000" dirty="0"/>
          </a:p>
          <a:p>
            <a:pPr>
              <a:spcBef>
                <a:spcPts val="910"/>
              </a:spcBef>
              <a:buClr>
                <a:srgbClr val="0C0C0C"/>
              </a:buClr>
              <a:buSzPts val="2240"/>
            </a:pPr>
            <a:r>
              <a:rPr lang="en-US" sz="4000" dirty="0">
                <a:solidFill>
                  <a:srgbClr val="C00000"/>
                </a:solidFill>
              </a:rPr>
              <a:t>COMELY PERSON </a:t>
            </a:r>
            <a:r>
              <a:rPr lang="en-US" sz="4000" dirty="0">
                <a:solidFill>
                  <a:srgbClr val="0C0C0C"/>
                </a:solidFill>
              </a:rPr>
              <a:t> - </a:t>
            </a:r>
            <a:r>
              <a:rPr lang="en-US" sz="4000" dirty="0" err="1">
                <a:solidFill>
                  <a:srgbClr val="0C0C0C"/>
                </a:solidFill>
                <a:latin typeface="Papyrus" panose="020B0602040200020303" pitchFamily="34" charset="77"/>
              </a:rPr>
              <a:t>To’ar</a:t>
            </a:r>
            <a:r>
              <a:rPr lang="en-US" sz="4000" dirty="0">
                <a:solidFill>
                  <a:srgbClr val="0C0C0C"/>
                </a:solidFill>
                <a:latin typeface="Papyrus" panose="020B0602040200020303" pitchFamily="34" charset="77"/>
              </a:rPr>
              <a:t> </a:t>
            </a:r>
            <a:r>
              <a:rPr lang="en-US" sz="4000" dirty="0">
                <a:solidFill>
                  <a:srgbClr val="0C0C0C"/>
                </a:solidFill>
              </a:rPr>
              <a:t>(to'-</a:t>
            </a:r>
            <a:r>
              <a:rPr lang="en-US" sz="4000" dirty="0" err="1">
                <a:solidFill>
                  <a:srgbClr val="0C0C0C"/>
                </a:solidFill>
              </a:rPr>
              <a:t>ar</a:t>
            </a:r>
            <a:r>
              <a:rPr lang="en-US" sz="4000" dirty="0">
                <a:solidFill>
                  <a:srgbClr val="0C0C0C"/>
                </a:solidFill>
              </a:rPr>
              <a:t>) shape, form, outline, figure, appearance</a:t>
            </a:r>
          </a:p>
          <a:p>
            <a:pPr>
              <a:spcBef>
                <a:spcPts val="910"/>
              </a:spcBef>
              <a:buClr>
                <a:srgbClr val="0C0C0C"/>
              </a:buClr>
              <a:buSzPts val="2240"/>
            </a:pPr>
            <a:endParaRPr sz="4000" dirty="0"/>
          </a:p>
          <a:p>
            <a:pPr>
              <a:spcBef>
                <a:spcPts val="910"/>
              </a:spcBef>
              <a:buClr>
                <a:srgbClr val="0C0C0C"/>
              </a:buClr>
              <a:buSzPts val="2240"/>
            </a:pPr>
            <a:r>
              <a:rPr lang="en-US" sz="4000" dirty="0">
                <a:solidFill>
                  <a:srgbClr val="C00000"/>
                </a:solidFill>
              </a:rPr>
              <a:t>LORD IS WITH HIM  </a:t>
            </a:r>
            <a:r>
              <a:rPr lang="en-US" sz="4000" dirty="0">
                <a:solidFill>
                  <a:srgbClr val="0C0C0C"/>
                </a:solidFill>
              </a:rPr>
              <a:t>-  </a:t>
            </a:r>
            <a:r>
              <a:rPr lang="en-US" sz="4000" dirty="0" err="1">
                <a:solidFill>
                  <a:srgbClr val="0C0C0C"/>
                </a:solidFill>
                <a:latin typeface="Papyrus" panose="020B0602040200020303" pitchFamily="34" charset="77"/>
              </a:rPr>
              <a:t>Y@hovah</a:t>
            </a:r>
            <a:r>
              <a:rPr lang="en-US" sz="4000" dirty="0">
                <a:solidFill>
                  <a:srgbClr val="0C0C0C"/>
                </a:solidFill>
                <a:latin typeface="Papyrus" panose="020B0602040200020303" pitchFamily="34" charset="77"/>
              </a:rPr>
              <a:t> </a:t>
            </a:r>
            <a:r>
              <a:rPr lang="en-US" sz="4000" dirty="0">
                <a:solidFill>
                  <a:srgbClr val="0C0C0C"/>
                </a:solidFill>
              </a:rPr>
              <a:t>(yeh-ho-</a:t>
            </a:r>
            <a:r>
              <a:rPr lang="en-US" sz="4000" dirty="0" err="1">
                <a:solidFill>
                  <a:srgbClr val="0C0C0C"/>
                </a:solidFill>
              </a:rPr>
              <a:t>vaw</a:t>
            </a:r>
            <a:r>
              <a:rPr lang="en-US" sz="4000" dirty="0">
                <a:solidFill>
                  <a:srgbClr val="0C0C0C"/>
                </a:solidFill>
              </a:rPr>
              <a:t>') Jehovah = "the existing One“  the proper name of the one true God</a:t>
            </a:r>
            <a:endParaRPr sz="4000" dirty="0"/>
          </a:p>
          <a:p>
            <a:pPr>
              <a:spcBef>
                <a:spcPts val="910"/>
              </a:spcBef>
              <a:buSzPts val="2240"/>
            </a:pPr>
            <a:endParaRPr sz="4000" dirty="0">
              <a:solidFill>
                <a:schemeClr val="dk1"/>
              </a:solidFill>
            </a:endParaRPr>
          </a:p>
          <a:p>
            <a:pPr marL="0" indent="0">
              <a:spcBef>
                <a:spcPts val="910"/>
              </a:spcBef>
              <a:buSzPts val="2240"/>
              <a:buNone/>
            </a:pPr>
            <a:endParaRPr sz="4000" dirty="0">
              <a:solidFill>
                <a:schemeClr val="dk1"/>
              </a:solidFill>
            </a:endParaRPr>
          </a:p>
        </p:txBody>
      </p:sp>
      <p:grpSp>
        <p:nvGrpSpPr>
          <p:cNvPr id="2" name="Group 1">
            <a:extLst>
              <a:ext uri="{FF2B5EF4-FFF2-40B4-BE49-F238E27FC236}">
                <a16:creationId xmlns:a16="http://schemas.microsoft.com/office/drawing/2014/main" id="{47B81107-75EB-EB87-E6A0-FA6F68D1BA30}"/>
              </a:ext>
            </a:extLst>
          </p:cNvPr>
          <p:cNvGrpSpPr/>
          <p:nvPr/>
        </p:nvGrpSpPr>
        <p:grpSpPr>
          <a:xfrm>
            <a:off x="406962" y="968542"/>
            <a:ext cx="12190876" cy="693870"/>
            <a:chOff x="2156603" y="470764"/>
            <a:chExt cx="8714083" cy="693870"/>
          </a:xfrm>
        </p:grpSpPr>
        <p:sp>
          <p:nvSpPr>
            <p:cNvPr id="3" name="Title 1">
              <a:extLst>
                <a:ext uri="{FF2B5EF4-FFF2-40B4-BE49-F238E27FC236}">
                  <a16:creationId xmlns:a16="http://schemas.microsoft.com/office/drawing/2014/main" id="{20AA4C67-AB66-5785-4D5A-28E94FC34F06}"/>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tabLst>
                  <a:tab pos="5541963" algn="l"/>
                </a:tabLst>
              </a:pPr>
              <a:r>
                <a:rPr lang="en-CA" sz="3600" b="1" dirty="0">
                  <a:solidFill>
                    <a:schemeClr val="accent1">
                      <a:lumMod val="50000"/>
                    </a:schemeClr>
                  </a:solidFill>
                </a:rPr>
                <a:t>The Worshipper </a:t>
              </a:r>
              <a:r>
                <a:rPr lang="en-CA" sz="3600" b="1" dirty="0">
                  <a:solidFill>
                    <a:srgbClr val="C00000"/>
                  </a:solidFill>
                </a:rPr>
                <a:t>&amp; the Warrior</a:t>
              </a:r>
              <a:endParaRPr lang="en-US" sz="3600" b="1" dirty="0">
                <a:solidFill>
                  <a:srgbClr val="C00000"/>
                </a:solidFill>
              </a:endParaRPr>
            </a:p>
          </p:txBody>
        </p:sp>
        <p:pic>
          <p:nvPicPr>
            <p:cNvPr id="4" name="Picture 3">
              <a:extLst>
                <a:ext uri="{FF2B5EF4-FFF2-40B4-BE49-F238E27FC236}">
                  <a16:creationId xmlns:a16="http://schemas.microsoft.com/office/drawing/2014/main" id="{EDCB4C4C-1752-DD86-31D2-031925B57142}"/>
                </a:ext>
              </a:extLst>
            </p:cNvPr>
            <p:cNvPicPr>
              <a:picLocks noChangeAspect="1"/>
            </p:cNvPicPr>
            <p:nvPr/>
          </p:nvPicPr>
          <p:blipFill>
            <a:blip r:embed="rId3"/>
            <a:stretch>
              <a:fillRect/>
            </a:stretch>
          </p:blipFill>
          <p:spPr>
            <a:xfrm>
              <a:off x="7913478" y="470764"/>
              <a:ext cx="2957208" cy="693869"/>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29</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1932046" y="4242346"/>
            <a:ext cx="9772650"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The warfare</a:t>
            </a:r>
            <a:endParaRPr lang="en-US" sz="4000" b="1" dirty="0">
              <a:solidFill>
                <a:srgbClr val="002060"/>
              </a:solidFill>
            </a:endParaRPr>
          </a:p>
        </p:txBody>
      </p:sp>
      <p:pic>
        <p:nvPicPr>
          <p:cNvPr id="2" name="Picture 1">
            <a:extLst>
              <a:ext uri="{FF2B5EF4-FFF2-40B4-BE49-F238E27FC236}">
                <a16:creationId xmlns:a16="http://schemas.microsoft.com/office/drawing/2014/main" id="{0FD7B02C-E841-BD06-6B88-FD6ED84FF526}"/>
              </a:ext>
            </a:extLst>
          </p:cNvPr>
          <p:cNvPicPr>
            <a:picLocks noChangeAspect="1"/>
          </p:cNvPicPr>
          <p:nvPr/>
        </p:nvPicPr>
        <p:blipFill>
          <a:blip r:embed="rId3"/>
          <a:stretch>
            <a:fillRect/>
          </a:stretch>
        </p:blipFill>
        <p:spPr>
          <a:xfrm>
            <a:off x="8747488" y="4238443"/>
            <a:ext cx="2957208" cy="642260"/>
          </a:xfrm>
          <a:prstGeom prst="rect">
            <a:avLst/>
          </a:prstGeom>
        </p:spPr>
      </p:pic>
      <p:sp>
        <p:nvSpPr>
          <p:cNvPr id="6" name="TextBox 5">
            <a:extLst>
              <a:ext uri="{FF2B5EF4-FFF2-40B4-BE49-F238E27FC236}">
                <a16:creationId xmlns:a16="http://schemas.microsoft.com/office/drawing/2014/main" id="{1A7AD38B-D43D-CACC-56E7-02EBFA4D0079}"/>
              </a:ext>
            </a:extLst>
          </p:cNvPr>
          <p:cNvSpPr txBox="1"/>
          <p:nvPr/>
        </p:nvSpPr>
        <p:spPr>
          <a:xfrm>
            <a:off x="1645266" y="5348911"/>
            <a:ext cx="9772650" cy="3046988"/>
          </a:xfrm>
          <a:prstGeom prst="rect">
            <a:avLst/>
          </a:prstGeom>
          <a:noFill/>
        </p:spPr>
        <p:txBody>
          <a:bodyPr wrap="square">
            <a:spAutoFit/>
          </a:bodyPr>
          <a:lstStyle/>
          <a:p>
            <a:r>
              <a:rPr lang="en-US" sz="3200" b="1" dirty="0">
                <a:solidFill>
                  <a:srgbClr val="C00000"/>
                </a:solidFill>
              </a:rPr>
              <a:t>2 Corinthians 10:3 - </a:t>
            </a:r>
            <a:r>
              <a:rPr lang="en-US" sz="3200" dirty="0"/>
              <a:t>We are human, but we don't wage war as humans do. </a:t>
            </a:r>
          </a:p>
          <a:p>
            <a:r>
              <a:rPr lang="en-US" sz="3200" b="1" dirty="0">
                <a:solidFill>
                  <a:srgbClr val="C00000"/>
                </a:solidFill>
              </a:rPr>
              <a:t>2 Corinthians 10:4 - </a:t>
            </a:r>
            <a:r>
              <a:rPr lang="en-US" sz="3200" dirty="0"/>
              <a:t>We use God's mighty weapons, not worldly weapons, to knock down the strongholds of human reasoning and to </a:t>
            </a:r>
            <a:r>
              <a:rPr lang="en-US" sz="3200" dirty="0">
                <a:solidFill>
                  <a:srgbClr val="C00000"/>
                </a:solidFill>
              </a:rPr>
              <a:t>destroy false arguments</a:t>
            </a:r>
            <a:r>
              <a:rPr lang="en-US" sz="3200" dirty="0"/>
              <a:t>. NLT </a:t>
            </a:r>
          </a:p>
        </p:txBody>
      </p:sp>
    </p:spTree>
    <p:extLst>
      <p:ext uri="{BB962C8B-B14F-4D97-AF65-F5344CB8AC3E}">
        <p14:creationId xmlns:p14="http://schemas.microsoft.com/office/powerpoint/2010/main" val="31626117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850232" y="2044824"/>
            <a:ext cx="11781321" cy="6998750"/>
          </a:xfrm>
        </p:spPr>
        <p:txBody>
          <a:bodyPr>
            <a:normAutofit fontScale="92500" lnSpcReduction="10000"/>
          </a:bodyPr>
          <a:lstStyle/>
          <a:p>
            <a:pPr marL="914400" indent="-914400">
              <a:buFont typeface="+mj-lt"/>
              <a:buAutoNum type="arabicPeriod"/>
            </a:pPr>
            <a:r>
              <a:rPr lang="en-US" sz="4000" dirty="0"/>
              <a:t>Objective</a:t>
            </a:r>
          </a:p>
          <a:p>
            <a:pPr marL="914400" indent="-914400">
              <a:buFont typeface="+mj-lt"/>
              <a:buAutoNum type="arabicPeriod"/>
            </a:pPr>
            <a:r>
              <a:rPr lang="en-US" sz="4000" dirty="0"/>
              <a:t>On Time &amp; Season</a:t>
            </a:r>
          </a:p>
          <a:p>
            <a:pPr marL="914400" indent="-914400">
              <a:buFont typeface="+mj-lt"/>
              <a:buAutoNum type="arabicPeriod"/>
            </a:pPr>
            <a:r>
              <a:rPr lang="en-US" sz="4000" dirty="0"/>
              <a:t>The Worshipper and Warrior</a:t>
            </a:r>
          </a:p>
          <a:p>
            <a:pPr marL="914400" indent="-914400">
              <a:buFont typeface="+mj-lt"/>
              <a:buAutoNum type="arabicPeriod"/>
            </a:pPr>
            <a:r>
              <a:rPr lang="en-US" sz="4000" dirty="0"/>
              <a:t>The Warfare</a:t>
            </a:r>
          </a:p>
          <a:p>
            <a:pPr marL="914400" indent="-914400">
              <a:buFont typeface="+mj-lt"/>
              <a:buAutoNum type="arabicPeriod"/>
            </a:pPr>
            <a:r>
              <a:rPr lang="en-US" sz="4000" dirty="0"/>
              <a:t>The Battlefields</a:t>
            </a:r>
          </a:p>
          <a:p>
            <a:pPr marL="1841500" lvl="1" indent="-920750">
              <a:buFont typeface="+mj-lt"/>
              <a:buAutoNum type="alphaLcPeriod"/>
            </a:pPr>
            <a:r>
              <a:rPr lang="en-US" sz="3600" dirty="0"/>
              <a:t>The World</a:t>
            </a:r>
          </a:p>
          <a:p>
            <a:pPr marL="1841500" lvl="1" indent="-920750">
              <a:buFont typeface="+mj-lt"/>
              <a:buAutoNum type="alphaLcPeriod"/>
            </a:pPr>
            <a:r>
              <a:rPr lang="en-US" sz="3600" dirty="0"/>
              <a:t>The Kingdom</a:t>
            </a:r>
          </a:p>
          <a:p>
            <a:pPr marL="1841500" lvl="1" indent="-920750">
              <a:buFont typeface="+mj-lt"/>
              <a:buAutoNum type="alphaLcPeriod"/>
            </a:pPr>
            <a:r>
              <a:rPr lang="en-US" sz="3600" dirty="0"/>
              <a:t>Manhood/Masculinity</a:t>
            </a:r>
          </a:p>
          <a:p>
            <a:pPr marL="1841500" lvl="1" indent="-920750">
              <a:buFont typeface="+mj-lt"/>
              <a:buAutoNum type="alphaLcPeriod"/>
            </a:pPr>
            <a:r>
              <a:rPr lang="en-US" sz="3600" dirty="0"/>
              <a:t>Europeanization of Faith</a:t>
            </a:r>
          </a:p>
          <a:p>
            <a:pPr marL="1841500" lvl="1" indent="-920750">
              <a:buFont typeface="+mj-lt"/>
              <a:buAutoNum type="alphaLcPeriod"/>
            </a:pPr>
            <a:r>
              <a:rPr lang="en-US" sz="3600" dirty="0"/>
              <a:t>Black Male Identity</a:t>
            </a:r>
          </a:p>
          <a:p>
            <a:pPr marL="1841500" lvl="1" indent="-920750">
              <a:buFont typeface="+mj-lt"/>
              <a:buAutoNum type="alphaLcPeriod"/>
            </a:pPr>
            <a:r>
              <a:rPr lang="en-US" sz="3600" dirty="0"/>
              <a:t>Pulpit Imposters</a:t>
            </a:r>
          </a:p>
          <a:p>
            <a:pPr marL="914400" indent="-914400">
              <a:buFont typeface="+mj-lt"/>
              <a:buAutoNum type="arabicPeriod"/>
            </a:pPr>
            <a:r>
              <a:rPr lang="en-US" sz="4027" dirty="0"/>
              <a:t>Questions &amp; Answers</a:t>
            </a:r>
          </a:p>
          <a:p>
            <a:pPr marL="914400" indent="-914400">
              <a:buFont typeface="+mj-lt"/>
              <a:buAutoNum type="arabicPeriod"/>
            </a:pPr>
            <a:r>
              <a:rPr lang="en-US" sz="4027" dirty="0"/>
              <a:t>Forum</a:t>
            </a:r>
          </a:p>
          <a:p>
            <a:pPr marL="1402095" lvl="1" indent="-914400">
              <a:buFont typeface="+mj-lt"/>
              <a:buAutoNum type="alphaLcPeriod"/>
            </a:pPr>
            <a:endParaRPr lang="en-US" sz="3600" dirty="0"/>
          </a:p>
          <a:p>
            <a:pPr marL="914400" indent="-914400">
              <a:buFont typeface="+mj-lt"/>
              <a:buAutoNum type="arabicPeriod"/>
            </a:pPr>
            <a:endParaRPr lang="en-US" sz="2800" i="1" dirty="0"/>
          </a:p>
          <a:p>
            <a:pPr>
              <a:buNone/>
            </a:pPr>
            <a:endParaRPr lang="en-US" sz="2400"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3</a:t>
            </a:fld>
            <a:endParaRPr lang="en-US"/>
          </a:p>
        </p:txBody>
      </p:sp>
      <p:sp>
        <p:nvSpPr>
          <p:cNvPr id="9" name="Title 1">
            <a:extLst>
              <a:ext uri="{FF2B5EF4-FFF2-40B4-BE49-F238E27FC236}">
                <a16:creationId xmlns:a16="http://schemas.microsoft.com/office/drawing/2014/main" id="{945B6867-006E-D380-6B9D-5B17589A0C3D}"/>
              </a:ext>
            </a:extLst>
          </p:cNvPr>
          <p:cNvSpPr txBox="1">
            <a:spLocks/>
          </p:cNvSpPr>
          <p:nvPr/>
        </p:nvSpPr>
        <p:spPr bwMode="blackWhite">
          <a:xfrm>
            <a:off x="1524001" y="1192720"/>
            <a:ext cx="7865512"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dirty="0">
                <a:solidFill>
                  <a:srgbClr val="002060"/>
                </a:solidFill>
              </a:rPr>
              <a:t>Agenda</a:t>
            </a:r>
            <a:endParaRPr lang="en-US" sz="4000" i="1" dirty="0">
              <a:solidFill>
                <a:srgbClr val="002060"/>
              </a:solidFill>
            </a:endParaRPr>
          </a:p>
        </p:txBody>
      </p:sp>
      <p:pic>
        <p:nvPicPr>
          <p:cNvPr id="4" name="Picture 3">
            <a:extLst>
              <a:ext uri="{FF2B5EF4-FFF2-40B4-BE49-F238E27FC236}">
                <a16:creationId xmlns:a16="http://schemas.microsoft.com/office/drawing/2014/main" id="{9AEEC673-F487-8551-514A-6507CDEDC1BB}"/>
              </a:ext>
            </a:extLst>
          </p:cNvPr>
          <p:cNvPicPr>
            <a:picLocks noChangeAspect="1"/>
          </p:cNvPicPr>
          <p:nvPr/>
        </p:nvPicPr>
        <p:blipFill>
          <a:blip r:embed="rId3"/>
          <a:stretch>
            <a:fillRect/>
          </a:stretch>
        </p:blipFill>
        <p:spPr>
          <a:xfrm>
            <a:off x="9389513" y="1184914"/>
            <a:ext cx="2957208" cy="642260"/>
          </a:xfrm>
          <a:prstGeom prst="rect">
            <a:avLst/>
          </a:prstGeom>
        </p:spPr>
      </p:pic>
    </p:spTree>
    <p:extLst>
      <p:ext uri="{BB962C8B-B14F-4D97-AF65-F5344CB8AC3E}">
        <p14:creationId xmlns:p14="http://schemas.microsoft.com/office/powerpoint/2010/main" val="8424623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30</a:t>
            </a:fld>
            <a:endParaRPr lang="en-US"/>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6C37A9A8-64EC-101E-4505-41DAFC263C7B}"/>
              </a:ext>
            </a:extLst>
          </p:cNvPr>
          <p:cNvSpPr txBox="1"/>
          <p:nvPr/>
        </p:nvSpPr>
        <p:spPr>
          <a:xfrm>
            <a:off x="507486" y="1207331"/>
            <a:ext cx="11736850" cy="9264075"/>
          </a:xfrm>
          <a:prstGeom prst="rect">
            <a:avLst/>
          </a:prstGeom>
          <a:noFill/>
        </p:spPr>
        <p:txBody>
          <a:bodyPr wrap="square">
            <a:spAutoFit/>
          </a:bodyPr>
          <a:lstStyle/>
          <a:p>
            <a:r>
              <a:rPr lang="en-US" sz="2000" b="1" dirty="0">
                <a:solidFill>
                  <a:srgbClr val="C00000"/>
                </a:solidFill>
                <a:latin typeface="Arial" panose="020B0604020202020204" pitchFamily="34" charset="0"/>
                <a:cs typeface="Arial" panose="020B0604020202020204" pitchFamily="34" charset="0"/>
              </a:rPr>
              <a:t>Spiritual Warfare</a:t>
            </a:r>
          </a:p>
          <a:p>
            <a:r>
              <a:rPr lang="en-US" sz="2800" b="1" dirty="0">
                <a:solidFill>
                  <a:srgbClr val="C00000"/>
                </a:solidFill>
                <a:latin typeface="Arial" panose="020B0604020202020204" pitchFamily="34" charset="0"/>
                <a:cs typeface="Arial" panose="020B0604020202020204" pitchFamily="34" charset="0"/>
              </a:rPr>
              <a:t>Key Strategy – Tactical assault and annihilation of the male</a:t>
            </a:r>
          </a:p>
          <a:p>
            <a:endParaRPr lang="en-US" sz="900" dirty="0">
              <a:latin typeface="Arial" panose="020B0604020202020204" pitchFamily="34" charset="0"/>
              <a:cs typeface="Arial" panose="020B0604020202020204" pitchFamily="34" charset="0"/>
            </a:endParaRPr>
          </a:p>
          <a:p>
            <a:pPr>
              <a:lnSpc>
                <a:spcPts val="5760"/>
              </a:lnSpc>
              <a:spcAft>
                <a:spcPts val="600"/>
              </a:spcAft>
            </a:pPr>
            <a:r>
              <a:rPr lang="en-US" sz="4000" b="1" dirty="0">
                <a:latin typeface="Arial" panose="020B0604020202020204" pitchFamily="34" charset="0"/>
                <a:cs typeface="Arial" panose="020B0604020202020204" pitchFamily="34" charset="0"/>
              </a:rPr>
              <a:t>Biblical social structure is built on…</a:t>
            </a:r>
          </a:p>
          <a:p>
            <a:pPr marL="2759075">
              <a:lnSpc>
                <a:spcPts val="5760"/>
              </a:lnSpc>
              <a:spcAft>
                <a:spcPts val="600"/>
              </a:spcAft>
            </a:pPr>
            <a:r>
              <a:rPr lang="en-US" sz="4000" b="1" dirty="0">
                <a:latin typeface="Arial" panose="020B0604020202020204" pitchFamily="34" charset="0"/>
                <a:cs typeface="Arial" panose="020B0604020202020204" pitchFamily="34" charset="0"/>
              </a:rPr>
              <a:t>Men (Women)</a:t>
            </a:r>
          </a:p>
          <a:p>
            <a:pPr marL="2759075">
              <a:lnSpc>
                <a:spcPts val="5760"/>
              </a:lnSpc>
              <a:spcAft>
                <a:spcPts val="600"/>
              </a:spcAft>
            </a:pPr>
            <a:r>
              <a:rPr lang="en-US" sz="4000" b="1" dirty="0">
                <a:latin typeface="Arial" panose="020B0604020202020204" pitchFamily="34" charset="0"/>
                <a:cs typeface="Arial" panose="020B0604020202020204" pitchFamily="34" charset="0"/>
              </a:rPr>
              <a:t>Homes</a:t>
            </a:r>
          </a:p>
          <a:p>
            <a:pPr marL="2759075">
              <a:lnSpc>
                <a:spcPts val="5760"/>
              </a:lnSpc>
              <a:spcAft>
                <a:spcPts val="600"/>
              </a:spcAft>
            </a:pPr>
            <a:r>
              <a:rPr lang="en-US" sz="4000" b="1" dirty="0">
                <a:latin typeface="Arial" panose="020B0604020202020204" pitchFamily="34" charset="0"/>
                <a:cs typeface="Arial" panose="020B0604020202020204" pitchFamily="34" charset="0"/>
              </a:rPr>
              <a:t>Community</a:t>
            </a:r>
          </a:p>
          <a:p>
            <a:pPr marL="2759075">
              <a:lnSpc>
                <a:spcPts val="5760"/>
              </a:lnSpc>
              <a:spcAft>
                <a:spcPts val="600"/>
              </a:spcAft>
            </a:pPr>
            <a:r>
              <a:rPr lang="en-US" sz="4000" b="1" dirty="0">
                <a:latin typeface="Arial" panose="020B0604020202020204" pitchFamily="34" charset="0"/>
                <a:cs typeface="Arial" panose="020B0604020202020204" pitchFamily="34" charset="0"/>
              </a:rPr>
              <a:t>Cities</a:t>
            </a:r>
          </a:p>
          <a:p>
            <a:pPr marL="2759075">
              <a:lnSpc>
                <a:spcPts val="5760"/>
              </a:lnSpc>
              <a:spcAft>
                <a:spcPts val="600"/>
              </a:spcAft>
            </a:pPr>
            <a:r>
              <a:rPr lang="en-US" sz="4000" b="1" dirty="0">
                <a:latin typeface="Arial" panose="020B0604020202020204" pitchFamily="34" charset="0"/>
                <a:cs typeface="Arial" panose="020B0604020202020204" pitchFamily="34" charset="0"/>
              </a:rPr>
              <a:t>States</a:t>
            </a:r>
          </a:p>
          <a:p>
            <a:pPr marL="2759075">
              <a:lnSpc>
                <a:spcPts val="5760"/>
              </a:lnSpc>
              <a:spcAft>
                <a:spcPts val="600"/>
              </a:spcAft>
            </a:pPr>
            <a:r>
              <a:rPr lang="en-US" sz="4000" b="1" dirty="0">
                <a:latin typeface="Arial" panose="020B0604020202020204" pitchFamily="34" charset="0"/>
                <a:cs typeface="Arial" panose="020B0604020202020204" pitchFamily="34" charset="0"/>
              </a:rPr>
              <a:t>Nations</a:t>
            </a:r>
          </a:p>
          <a:p>
            <a:pPr marL="2759075">
              <a:lnSpc>
                <a:spcPts val="5760"/>
              </a:lnSpc>
              <a:spcAft>
                <a:spcPts val="600"/>
              </a:spcAft>
            </a:pPr>
            <a:r>
              <a:rPr lang="en-US" sz="4000" b="1" dirty="0">
                <a:latin typeface="Arial" panose="020B0604020202020204" pitchFamily="34" charset="0"/>
                <a:cs typeface="Arial" panose="020B0604020202020204" pitchFamily="34" charset="0"/>
              </a:rPr>
              <a:t>Countries</a:t>
            </a:r>
          </a:p>
          <a:p>
            <a:pPr marL="2759075">
              <a:lnSpc>
                <a:spcPts val="5760"/>
              </a:lnSpc>
              <a:spcAft>
                <a:spcPts val="600"/>
              </a:spcAft>
            </a:pPr>
            <a:r>
              <a:rPr lang="en-US" sz="4000" b="1" dirty="0">
                <a:latin typeface="Arial" panose="020B0604020202020204" pitchFamily="34" charset="0"/>
                <a:cs typeface="Arial" panose="020B0604020202020204" pitchFamily="34" charset="0"/>
              </a:rPr>
              <a:t>World</a:t>
            </a:r>
          </a:p>
          <a:p>
            <a:pPr marL="4587875"/>
            <a:endParaRPr lang="en-US" sz="2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939DD13-57C4-A138-7956-8C5750278FCA}"/>
              </a:ext>
            </a:extLst>
          </p:cNvPr>
          <p:cNvGrpSpPr/>
          <p:nvPr/>
        </p:nvGrpSpPr>
        <p:grpSpPr>
          <a:xfrm>
            <a:off x="2156603" y="470764"/>
            <a:ext cx="8714083" cy="693870"/>
            <a:chOff x="2156603" y="470764"/>
            <a:chExt cx="8714083" cy="693870"/>
          </a:xfrm>
        </p:grpSpPr>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ARGUMENT-</a:t>
              </a:r>
              <a:r>
                <a:rPr lang="en-CA" sz="4000" b="1" dirty="0">
                  <a:solidFill>
                    <a:srgbClr val="C00000"/>
                  </a:solidFill>
                </a:rPr>
                <a:t>warfare</a:t>
              </a:r>
              <a:endParaRPr lang="en-US" sz="4000" b="1" dirty="0">
                <a:solidFill>
                  <a:srgbClr val="C00000"/>
                </a:solidFill>
              </a:endParaRPr>
            </a:p>
          </p:txBody>
        </p:sp>
        <p:pic>
          <p:nvPicPr>
            <p:cNvPr id="2" name="Picture 1">
              <a:extLst>
                <a:ext uri="{FF2B5EF4-FFF2-40B4-BE49-F238E27FC236}">
                  <a16:creationId xmlns:a16="http://schemas.microsoft.com/office/drawing/2014/main" id="{91538321-F5E0-77ED-113A-FD078E3ABDCF}"/>
                </a:ext>
              </a:extLst>
            </p:cNvPr>
            <p:cNvPicPr>
              <a:picLocks noChangeAspect="1"/>
            </p:cNvPicPr>
            <p:nvPr/>
          </p:nvPicPr>
          <p:blipFill>
            <a:blip r:embed="rId4"/>
            <a:stretch>
              <a:fillRect/>
            </a:stretch>
          </p:blipFill>
          <p:spPr>
            <a:xfrm>
              <a:off x="7913478" y="470764"/>
              <a:ext cx="2957208" cy="693869"/>
            </a:xfrm>
            <a:prstGeom prst="rect">
              <a:avLst/>
            </a:prstGeom>
          </p:spPr>
        </p:pic>
      </p:grpSp>
      <p:sp>
        <p:nvSpPr>
          <p:cNvPr id="9" name="Explosion 1 8">
            <a:extLst>
              <a:ext uri="{FF2B5EF4-FFF2-40B4-BE49-F238E27FC236}">
                <a16:creationId xmlns:a16="http://schemas.microsoft.com/office/drawing/2014/main" id="{1CBF9CD9-50F2-D459-2788-986E1B3E8B51}"/>
              </a:ext>
            </a:extLst>
          </p:cNvPr>
          <p:cNvSpPr/>
          <p:nvPr/>
        </p:nvSpPr>
        <p:spPr>
          <a:xfrm rot="20537604">
            <a:off x="7103289" y="3275475"/>
            <a:ext cx="3979334" cy="4351867"/>
          </a:xfrm>
          <a:prstGeom prst="irregularSeal1">
            <a:avLst/>
          </a:prstGeom>
          <a:solidFill>
            <a:srgbClr val="FF0000">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PROBLEM!</a:t>
            </a:r>
            <a:endParaRPr lang="en-US" dirty="0"/>
          </a:p>
        </p:txBody>
      </p:sp>
    </p:spTree>
    <p:extLst>
      <p:ext uri="{BB962C8B-B14F-4D97-AF65-F5344CB8AC3E}">
        <p14:creationId xmlns:p14="http://schemas.microsoft.com/office/powerpoint/2010/main" val="21415510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31</a:t>
            </a:fld>
            <a:endParaRPr lang="en-US"/>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6C37A9A8-64EC-101E-4505-41DAFC263C7B}"/>
              </a:ext>
            </a:extLst>
          </p:cNvPr>
          <p:cNvSpPr txBox="1"/>
          <p:nvPr/>
        </p:nvSpPr>
        <p:spPr>
          <a:xfrm>
            <a:off x="630391" y="1164633"/>
            <a:ext cx="12106759" cy="8210004"/>
          </a:xfrm>
          <a:prstGeom prst="rect">
            <a:avLst/>
          </a:prstGeom>
          <a:noFill/>
        </p:spPr>
        <p:txBody>
          <a:bodyPr wrap="square">
            <a:spAutoFit/>
          </a:bodyPr>
          <a:lstStyle/>
          <a:p>
            <a:r>
              <a:rPr lang="en-US" sz="2000" b="1" dirty="0">
                <a:solidFill>
                  <a:srgbClr val="C00000"/>
                </a:solidFill>
                <a:latin typeface="Arial" panose="020B0604020202020204" pitchFamily="34" charset="0"/>
                <a:cs typeface="Arial" panose="020B0604020202020204" pitchFamily="34" charset="0"/>
              </a:rPr>
              <a:t>Spiritual Warfare</a:t>
            </a:r>
          </a:p>
          <a:p>
            <a:r>
              <a:rPr lang="en-US" sz="2800" b="1" dirty="0">
                <a:solidFill>
                  <a:srgbClr val="C00000"/>
                </a:solidFill>
                <a:latin typeface="Arial" panose="020B0604020202020204" pitchFamily="34" charset="0"/>
                <a:cs typeface="Arial" panose="020B0604020202020204" pitchFamily="34" charset="0"/>
              </a:rPr>
              <a:t>Key Strategy – Tactical assault and annihilation of the male</a:t>
            </a:r>
          </a:p>
          <a:p>
            <a:endParaRPr lang="en-US" sz="900" dirty="0">
              <a:latin typeface="Arial" panose="020B0604020202020204" pitchFamily="34" charset="0"/>
              <a:cs typeface="Arial" panose="020B0604020202020204" pitchFamily="34" charset="0"/>
            </a:endParaRPr>
          </a:p>
          <a:p>
            <a:pPr>
              <a:lnSpc>
                <a:spcPts val="5760"/>
              </a:lnSpc>
              <a:spcAft>
                <a:spcPts val="600"/>
              </a:spcAft>
            </a:pPr>
            <a:r>
              <a:rPr lang="en-US" sz="4000" b="1" dirty="0">
                <a:latin typeface="Arial" panose="020B0604020202020204" pitchFamily="34" charset="0"/>
                <a:cs typeface="Arial" panose="020B0604020202020204" pitchFamily="34" charset="0"/>
              </a:rPr>
              <a:t>If we want a better…</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World</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Countries</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Nations</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States</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Cities</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Communities</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Homes</a:t>
            </a:r>
          </a:p>
          <a:p>
            <a:pPr marL="3894138" lvl="2">
              <a:lnSpc>
                <a:spcPts val="5760"/>
              </a:lnSpc>
              <a:spcAft>
                <a:spcPts val="600"/>
              </a:spcAft>
            </a:pPr>
            <a:r>
              <a:rPr lang="en-US" sz="4000" b="1" dirty="0">
                <a:latin typeface="Arial" panose="020B0604020202020204" pitchFamily="34" charset="0"/>
                <a:cs typeface="Arial" panose="020B0604020202020204" pitchFamily="34" charset="0"/>
              </a:rPr>
              <a:t>Men (Women)</a:t>
            </a:r>
          </a:p>
        </p:txBody>
      </p:sp>
      <p:grpSp>
        <p:nvGrpSpPr>
          <p:cNvPr id="8" name="Group 7">
            <a:extLst>
              <a:ext uri="{FF2B5EF4-FFF2-40B4-BE49-F238E27FC236}">
                <a16:creationId xmlns:a16="http://schemas.microsoft.com/office/drawing/2014/main" id="{8939DD13-57C4-A138-7956-8C5750278FCA}"/>
              </a:ext>
            </a:extLst>
          </p:cNvPr>
          <p:cNvGrpSpPr/>
          <p:nvPr/>
        </p:nvGrpSpPr>
        <p:grpSpPr>
          <a:xfrm>
            <a:off x="2156603" y="470764"/>
            <a:ext cx="8714083" cy="693870"/>
            <a:chOff x="2156603" y="470764"/>
            <a:chExt cx="8714083" cy="693870"/>
          </a:xfrm>
        </p:grpSpPr>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ARGUMENT-</a:t>
              </a:r>
              <a:r>
                <a:rPr lang="en-CA" sz="4000" b="1" dirty="0">
                  <a:solidFill>
                    <a:srgbClr val="C00000"/>
                  </a:solidFill>
                </a:rPr>
                <a:t>warfare</a:t>
              </a:r>
              <a:endParaRPr lang="en-US" sz="4000" b="1" dirty="0">
                <a:solidFill>
                  <a:srgbClr val="C00000"/>
                </a:solidFill>
              </a:endParaRPr>
            </a:p>
          </p:txBody>
        </p:sp>
        <p:pic>
          <p:nvPicPr>
            <p:cNvPr id="2" name="Picture 1">
              <a:extLst>
                <a:ext uri="{FF2B5EF4-FFF2-40B4-BE49-F238E27FC236}">
                  <a16:creationId xmlns:a16="http://schemas.microsoft.com/office/drawing/2014/main" id="{91538321-F5E0-77ED-113A-FD078E3ABDCF}"/>
                </a:ext>
              </a:extLst>
            </p:cNvPr>
            <p:cNvPicPr>
              <a:picLocks noChangeAspect="1"/>
            </p:cNvPicPr>
            <p:nvPr/>
          </p:nvPicPr>
          <p:blipFill>
            <a:blip r:embed="rId4"/>
            <a:stretch>
              <a:fillRect/>
            </a:stretch>
          </p:blipFill>
          <p:spPr>
            <a:xfrm>
              <a:off x="7913478" y="470764"/>
              <a:ext cx="2957208" cy="693869"/>
            </a:xfrm>
            <a:prstGeom prst="rect">
              <a:avLst/>
            </a:prstGeom>
          </p:spPr>
        </p:pic>
      </p:grpSp>
      <p:sp>
        <p:nvSpPr>
          <p:cNvPr id="4" name="Explosion 1 3">
            <a:extLst>
              <a:ext uri="{FF2B5EF4-FFF2-40B4-BE49-F238E27FC236}">
                <a16:creationId xmlns:a16="http://schemas.microsoft.com/office/drawing/2014/main" id="{2DAF97A7-8F51-C5E6-5043-40E838617CD1}"/>
              </a:ext>
            </a:extLst>
          </p:cNvPr>
          <p:cNvSpPr/>
          <p:nvPr/>
        </p:nvSpPr>
        <p:spPr>
          <a:xfrm rot="20314743">
            <a:off x="777807" y="2844641"/>
            <a:ext cx="3656710" cy="4064317"/>
          </a:xfrm>
          <a:prstGeom prst="irregularSeal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SOLUTION!</a:t>
            </a:r>
            <a:endParaRPr lang="en-US" dirty="0"/>
          </a:p>
        </p:txBody>
      </p:sp>
      <p:sp>
        <p:nvSpPr>
          <p:cNvPr id="7" name="TextBox 6">
            <a:extLst>
              <a:ext uri="{FF2B5EF4-FFF2-40B4-BE49-F238E27FC236}">
                <a16:creationId xmlns:a16="http://schemas.microsoft.com/office/drawing/2014/main" id="{0EE76295-5DA1-6984-9A52-2EF9BC898041}"/>
              </a:ext>
            </a:extLst>
          </p:cNvPr>
          <p:cNvSpPr txBox="1"/>
          <p:nvPr/>
        </p:nvSpPr>
        <p:spPr>
          <a:xfrm>
            <a:off x="8483600" y="3098913"/>
            <a:ext cx="4013714" cy="5262979"/>
          </a:xfrm>
          <a:prstGeom prst="rect">
            <a:avLst/>
          </a:prstGeom>
          <a:noFill/>
        </p:spPr>
        <p:txBody>
          <a:bodyPr wrap="square" rtlCol="0">
            <a:spAutoFit/>
          </a:bodyPr>
          <a:lstStyle/>
          <a:p>
            <a:r>
              <a:rPr lang="en-US" sz="2400" b="1" dirty="0">
                <a:latin typeface="+mn-lt"/>
              </a:rPr>
              <a:t>Malachi 4:5 - </a:t>
            </a:r>
            <a:r>
              <a:rPr lang="en-US" sz="2400" dirty="0">
                <a:latin typeface="+mn-lt"/>
              </a:rPr>
              <a:t>"Behold, I am going to send you </a:t>
            </a:r>
            <a:r>
              <a:rPr lang="en-US" sz="2400" b="1" dirty="0">
                <a:latin typeface="+mn-lt"/>
              </a:rPr>
              <a:t>Elijah the prophet before the coming of the great and terrible day of the LORD. </a:t>
            </a:r>
          </a:p>
          <a:p>
            <a:r>
              <a:rPr lang="en-US" sz="2400" b="1" dirty="0">
                <a:latin typeface="+mn-lt"/>
              </a:rPr>
              <a:t>Malachi 4:6 - </a:t>
            </a:r>
            <a:r>
              <a:rPr lang="en-US" sz="2400" b="1" dirty="0">
                <a:solidFill>
                  <a:srgbClr val="C00000"/>
                </a:solidFill>
                <a:latin typeface="+mn-lt"/>
              </a:rPr>
              <a:t>"He will turn the hearts of the fathers to their children, and the hearts of the children to their fathers a reconciliation produced by repentance, so that I will not come and strike the land with a curse of complete destruction.” AMP </a:t>
            </a:r>
          </a:p>
        </p:txBody>
      </p:sp>
    </p:spTree>
    <p:extLst>
      <p:ext uri="{BB962C8B-B14F-4D97-AF65-F5344CB8AC3E}">
        <p14:creationId xmlns:p14="http://schemas.microsoft.com/office/powerpoint/2010/main" val="40713217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32</a:t>
            </a:fld>
            <a:endParaRPr lang="en-US"/>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6C37A9A8-64EC-101E-4505-41DAFC263C7B}"/>
              </a:ext>
            </a:extLst>
          </p:cNvPr>
          <p:cNvSpPr txBox="1"/>
          <p:nvPr/>
        </p:nvSpPr>
        <p:spPr>
          <a:xfrm>
            <a:off x="507486" y="1207331"/>
            <a:ext cx="11736850" cy="7694414"/>
          </a:xfrm>
          <a:prstGeom prst="rect">
            <a:avLst/>
          </a:prstGeom>
          <a:noFill/>
        </p:spPr>
        <p:txBody>
          <a:bodyPr wrap="square">
            <a:spAutoFit/>
          </a:bodyPr>
          <a:lstStyle/>
          <a:p>
            <a:r>
              <a:rPr lang="en-US" sz="2000" b="1" dirty="0">
                <a:solidFill>
                  <a:srgbClr val="C00000"/>
                </a:solidFill>
                <a:latin typeface="Arial" panose="020B0604020202020204" pitchFamily="34" charset="0"/>
                <a:cs typeface="Arial" panose="020B0604020202020204" pitchFamily="34" charset="0"/>
              </a:rPr>
              <a:t>Spiritual Warfare</a:t>
            </a:r>
          </a:p>
          <a:p>
            <a:r>
              <a:rPr lang="en-US" sz="2800" b="1" dirty="0">
                <a:solidFill>
                  <a:srgbClr val="C00000"/>
                </a:solidFill>
                <a:latin typeface="Arial" panose="020B0604020202020204" pitchFamily="34" charset="0"/>
                <a:cs typeface="Arial" panose="020B0604020202020204" pitchFamily="34" charset="0"/>
              </a:rPr>
              <a:t>Key Strategy – Tactical assault and annihilation of the male</a:t>
            </a:r>
          </a:p>
          <a:p>
            <a:endParaRPr lang="en-US" sz="20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1 Kings 14:10 -  </a:t>
            </a:r>
            <a:r>
              <a:rPr lang="en-US" sz="2800" b="1" dirty="0">
                <a:solidFill>
                  <a:schemeClr val="tx1">
                    <a:lumMod val="95000"/>
                    <a:lumOff val="5000"/>
                  </a:schemeClr>
                </a:solidFill>
                <a:latin typeface="Arial" panose="020B0604020202020204" pitchFamily="34" charset="0"/>
                <a:cs typeface="Arial" panose="020B0604020202020204" pitchFamily="34" charset="0"/>
              </a:rPr>
              <a:t>(Lord vs Jeroboam) </a:t>
            </a:r>
            <a:r>
              <a:rPr lang="en-US" sz="2800" dirty="0">
                <a:latin typeface="Arial" panose="020B0604020202020204" pitchFamily="34" charset="0"/>
                <a:cs typeface="Arial" panose="020B0604020202020204" pitchFamily="34" charset="0"/>
              </a:rPr>
              <a:t>Therefore, behold, I will bring evil upon the house of Jeroboam, </a:t>
            </a:r>
            <a:r>
              <a:rPr lang="en-US" sz="2800" b="1" dirty="0">
                <a:latin typeface="Arial" panose="020B0604020202020204" pitchFamily="34" charset="0"/>
                <a:cs typeface="Arial" panose="020B0604020202020204" pitchFamily="34" charset="0"/>
              </a:rPr>
              <a:t>and will cut off from Jeroboam him that </a:t>
            </a:r>
            <a:r>
              <a:rPr lang="en-US" sz="2800" b="1" dirty="0" err="1">
                <a:latin typeface="Arial" panose="020B0604020202020204" pitchFamily="34" charset="0"/>
                <a:cs typeface="Arial" panose="020B0604020202020204" pitchFamily="34" charset="0"/>
              </a:rPr>
              <a:t>pisseth</a:t>
            </a:r>
            <a:r>
              <a:rPr lang="en-US" sz="2800" b="1" dirty="0">
                <a:latin typeface="Arial" panose="020B0604020202020204" pitchFamily="34" charset="0"/>
                <a:cs typeface="Arial" panose="020B0604020202020204" pitchFamily="34" charset="0"/>
              </a:rPr>
              <a:t> against the wall, </a:t>
            </a:r>
            <a:r>
              <a:rPr lang="en-US" sz="2800" dirty="0">
                <a:latin typeface="Arial" panose="020B0604020202020204" pitchFamily="34" charset="0"/>
                <a:cs typeface="Arial" panose="020B0604020202020204" pitchFamily="34" charset="0"/>
              </a:rPr>
              <a:t>and him that is shut up and left in Israel, and will take away the remnant of the house of Jeroboam, as a man taketh away dung, till it be all gone. </a:t>
            </a:r>
          </a:p>
          <a:p>
            <a:endParaRPr lang="en-US" sz="1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1 Kings 16:11 – </a:t>
            </a:r>
            <a:r>
              <a:rPr lang="en-US" sz="2800" b="1" dirty="0">
                <a:solidFill>
                  <a:schemeClr val="tx1">
                    <a:lumMod val="95000"/>
                    <a:lumOff val="5000"/>
                  </a:schemeClr>
                </a:solidFill>
                <a:latin typeface="Arial" panose="020B0604020202020204" pitchFamily="34" charset="0"/>
                <a:cs typeface="Arial" panose="020B0604020202020204" pitchFamily="34" charset="0"/>
              </a:rPr>
              <a:t>(</a:t>
            </a:r>
            <a:r>
              <a:rPr lang="en-US" sz="2800" b="1" i="0" dirty="0">
                <a:solidFill>
                  <a:schemeClr val="tx1">
                    <a:lumMod val="95000"/>
                    <a:lumOff val="5000"/>
                  </a:schemeClr>
                </a:solidFill>
                <a:effectLst/>
                <a:latin typeface="Arial" panose="020B0604020202020204" pitchFamily="34" charset="0"/>
                <a:cs typeface="Arial" panose="020B0604020202020204" pitchFamily="34" charset="0"/>
              </a:rPr>
              <a:t>Lord/Jehu the son of </a:t>
            </a:r>
            <a:r>
              <a:rPr lang="en-US" sz="2800" b="1" i="0" dirty="0" err="1">
                <a:solidFill>
                  <a:schemeClr val="tx1">
                    <a:lumMod val="95000"/>
                    <a:lumOff val="5000"/>
                  </a:schemeClr>
                </a:solidFill>
                <a:effectLst/>
                <a:latin typeface="Arial" panose="020B0604020202020204" pitchFamily="34" charset="0"/>
                <a:cs typeface="Arial" panose="020B0604020202020204" pitchFamily="34" charset="0"/>
              </a:rPr>
              <a:t>Hanani</a:t>
            </a:r>
            <a:r>
              <a:rPr lang="en-US" sz="2800" b="1" i="0" dirty="0">
                <a:solidFill>
                  <a:schemeClr val="tx1">
                    <a:lumMod val="95000"/>
                    <a:lumOff val="5000"/>
                  </a:schemeClr>
                </a:solidFill>
                <a:effectLst/>
                <a:latin typeface="Arial" panose="020B0604020202020204" pitchFamily="34" charset="0"/>
                <a:cs typeface="Arial" panose="020B0604020202020204" pitchFamily="34" charset="0"/>
              </a:rPr>
              <a:t> vs  </a:t>
            </a:r>
            <a:r>
              <a:rPr lang="en-US" sz="2800" b="1" i="0" dirty="0" err="1">
                <a:solidFill>
                  <a:schemeClr val="tx1">
                    <a:lumMod val="95000"/>
                    <a:lumOff val="5000"/>
                  </a:schemeClr>
                </a:solidFill>
                <a:effectLst/>
                <a:latin typeface="Arial" panose="020B0604020202020204" pitchFamily="34" charset="0"/>
                <a:cs typeface="Arial" panose="020B0604020202020204" pitchFamily="34" charset="0"/>
              </a:rPr>
              <a:t>Baasha</a:t>
            </a:r>
            <a:r>
              <a:rPr lang="en-US" sz="2800" b="1" dirty="0">
                <a:solidFill>
                  <a:schemeClr val="tx1">
                    <a:lumMod val="95000"/>
                    <a:lumOff val="5000"/>
                  </a:schemeClr>
                </a:solidFill>
                <a:latin typeface="Arial" panose="020B0604020202020204" pitchFamily="34" charset="0"/>
                <a:cs typeface="Arial" panose="020B0604020202020204" pitchFamily="34" charset="0"/>
              </a:rPr>
              <a:t>)</a:t>
            </a:r>
            <a:r>
              <a:rPr lang="en-US" sz="2800" b="1" i="0" dirty="0">
                <a:solidFill>
                  <a:schemeClr val="tx1">
                    <a:lumMod val="95000"/>
                    <a:lumOff val="5000"/>
                  </a:schemeClr>
                </a:solidFill>
                <a:effectLst/>
                <a:latin typeface="Arial" panose="020B0604020202020204" pitchFamily="34" charset="0"/>
                <a:cs typeface="Arial" panose="020B0604020202020204" pitchFamily="34" charset="0"/>
              </a:rPr>
              <a:t> </a:t>
            </a:r>
            <a:r>
              <a:rPr lang="en-US" sz="2800" b="1" dirty="0">
                <a:solidFill>
                  <a:schemeClr val="tx1">
                    <a:lumMod val="95000"/>
                    <a:lumOff val="5000"/>
                  </a:schemeClr>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And it came to pass, when he began to reign, as soon as he sat on his throne, that he slew all the house of </a:t>
            </a:r>
            <a:r>
              <a:rPr lang="en-US" sz="2800" dirty="0" err="1">
                <a:latin typeface="Arial" panose="020B0604020202020204" pitchFamily="34" charset="0"/>
                <a:cs typeface="Arial" panose="020B0604020202020204" pitchFamily="34" charset="0"/>
              </a:rPr>
              <a:t>Baasha</a:t>
            </a:r>
            <a:r>
              <a:rPr lang="en-US" sz="2800" dirty="0">
                <a:latin typeface="Arial" panose="020B0604020202020204" pitchFamily="34" charset="0"/>
                <a:cs typeface="Arial" panose="020B0604020202020204" pitchFamily="34" charset="0"/>
              </a:rPr>
              <a:t>: </a:t>
            </a:r>
            <a:r>
              <a:rPr lang="en-US" sz="2800" b="1" dirty="0">
                <a:solidFill>
                  <a:srgbClr val="C00000"/>
                </a:solidFill>
                <a:latin typeface="Arial" panose="020B0604020202020204" pitchFamily="34" charset="0"/>
                <a:cs typeface="Arial" panose="020B0604020202020204" pitchFamily="34" charset="0"/>
              </a:rPr>
              <a:t>he left him not one that </a:t>
            </a:r>
            <a:r>
              <a:rPr lang="en-US" sz="2800" b="1" dirty="0" err="1">
                <a:solidFill>
                  <a:srgbClr val="C00000"/>
                </a:solidFill>
                <a:latin typeface="Arial" panose="020B0604020202020204" pitchFamily="34" charset="0"/>
                <a:cs typeface="Arial" panose="020B0604020202020204" pitchFamily="34" charset="0"/>
              </a:rPr>
              <a:t>pisseth</a:t>
            </a:r>
            <a:r>
              <a:rPr lang="en-US" sz="2800" b="1" dirty="0">
                <a:solidFill>
                  <a:srgbClr val="C00000"/>
                </a:solidFill>
                <a:latin typeface="Arial" panose="020B0604020202020204" pitchFamily="34" charset="0"/>
                <a:cs typeface="Arial" panose="020B0604020202020204" pitchFamily="34" charset="0"/>
              </a:rPr>
              <a:t> against a wall, neither of his kinsfolks, nor of his friends</a:t>
            </a:r>
            <a:r>
              <a:rPr lang="en-US" sz="28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1 Kings 21:21 -  (Elijah the </a:t>
            </a:r>
            <a:r>
              <a:rPr lang="en-US" sz="2800" b="1" dirty="0" err="1">
                <a:latin typeface="Arial" panose="020B0604020202020204" pitchFamily="34" charset="0"/>
                <a:cs typeface="Arial" panose="020B0604020202020204" pitchFamily="34" charset="0"/>
              </a:rPr>
              <a:t>Tishbite</a:t>
            </a:r>
            <a:r>
              <a:rPr lang="en-US" sz="2800" b="1" dirty="0">
                <a:latin typeface="Arial" panose="020B0604020202020204" pitchFamily="34" charset="0"/>
                <a:cs typeface="Arial" panose="020B0604020202020204" pitchFamily="34" charset="0"/>
              </a:rPr>
              <a:t> vs Ahab/Jezebel)  </a:t>
            </a:r>
            <a:r>
              <a:rPr lang="en-US" sz="2800" dirty="0">
                <a:latin typeface="Arial" panose="020B0604020202020204" pitchFamily="34" charset="0"/>
                <a:cs typeface="Arial" panose="020B0604020202020204" pitchFamily="34" charset="0"/>
              </a:rPr>
              <a:t>Behold, I will bring evil upon thee, </a:t>
            </a:r>
            <a:r>
              <a:rPr lang="en-US" sz="2800" b="1" u="sng" dirty="0">
                <a:solidFill>
                  <a:srgbClr val="C00000"/>
                </a:solidFill>
                <a:latin typeface="Arial" panose="020B0604020202020204" pitchFamily="34" charset="0"/>
                <a:cs typeface="Arial" panose="020B0604020202020204" pitchFamily="34" charset="0"/>
              </a:rPr>
              <a:t>and will take away thy posterity</a:t>
            </a:r>
            <a:r>
              <a:rPr lang="en-US" sz="2800" dirty="0">
                <a:latin typeface="Arial" panose="020B0604020202020204" pitchFamily="34" charset="0"/>
                <a:cs typeface="Arial" panose="020B0604020202020204" pitchFamily="34" charset="0"/>
              </a:rPr>
              <a:t>, </a:t>
            </a:r>
            <a:r>
              <a:rPr lang="en-US" sz="2800" b="1" dirty="0">
                <a:solidFill>
                  <a:srgbClr val="C00000"/>
                </a:solidFill>
                <a:latin typeface="Arial" panose="020B0604020202020204" pitchFamily="34" charset="0"/>
                <a:cs typeface="Arial" panose="020B0604020202020204" pitchFamily="34" charset="0"/>
              </a:rPr>
              <a:t>and will cut off from Ahab him that </a:t>
            </a:r>
            <a:r>
              <a:rPr lang="en-US" sz="2800" b="1" dirty="0" err="1">
                <a:solidFill>
                  <a:srgbClr val="C00000"/>
                </a:solidFill>
                <a:latin typeface="Arial" panose="020B0604020202020204" pitchFamily="34" charset="0"/>
                <a:cs typeface="Arial" panose="020B0604020202020204" pitchFamily="34" charset="0"/>
              </a:rPr>
              <a:t>pisseth</a:t>
            </a:r>
            <a:r>
              <a:rPr lang="en-US" sz="2800" b="1" dirty="0">
                <a:solidFill>
                  <a:srgbClr val="C00000"/>
                </a:solidFill>
                <a:latin typeface="Arial" panose="020B0604020202020204" pitchFamily="34" charset="0"/>
                <a:cs typeface="Arial" panose="020B0604020202020204" pitchFamily="34" charset="0"/>
              </a:rPr>
              <a:t> against the wall, </a:t>
            </a:r>
            <a:r>
              <a:rPr lang="en-US" sz="2800" dirty="0">
                <a:latin typeface="Arial" panose="020B0604020202020204" pitchFamily="34" charset="0"/>
                <a:cs typeface="Arial" panose="020B0604020202020204" pitchFamily="34" charset="0"/>
              </a:rPr>
              <a:t>and him that is shut up and left in Israel, </a:t>
            </a:r>
          </a:p>
          <a:p>
            <a:endParaRPr lang="en-US" sz="20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939DD13-57C4-A138-7956-8C5750278FCA}"/>
              </a:ext>
            </a:extLst>
          </p:cNvPr>
          <p:cNvGrpSpPr/>
          <p:nvPr/>
        </p:nvGrpSpPr>
        <p:grpSpPr>
          <a:xfrm>
            <a:off x="2156603" y="470764"/>
            <a:ext cx="8714083" cy="693870"/>
            <a:chOff x="2156603" y="470764"/>
            <a:chExt cx="8714083" cy="693870"/>
          </a:xfrm>
        </p:grpSpPr>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2156603" y="470765"/>
              <a:ext cx="5756875"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ARGUMENT-</a:t>
              </a:r>
              <a:r>
                <a:rPr lang="en-CA" sz="4000" b="1" dirty="0">
                  <a:solidFill>
                    <a:srgbClr val="C00000"/>
                  </a:solidFill>
                </a:rPr>
                <a:t>warfare</a:t>
              </a:r>
              <a:endParaRPr lang="en-US" sz="4000" b="1" dirty="0">
                <a:solidFill>
                  <a:srgbClr val="C00000"/>
                </a:solidFill>
              </a:endParaRPr>
            </a:p>
          </p:txBody>
        </p:sp>
        <p:pic>
          <p:nvPicPr>
            <p:cNvPr id="2" name="Picture 1">
              <a:extLst>
                <a:ext uri="{FF2B5EF4-FFF2-40B4-BE49-F238E27FC236}">
                  <a16:creationId xmlns:a16="http://schemas.microsoft.com/office/drawing/2014/main" id="{91538321-F5E0-77ED-113A-FD078E3ABDCF}"/>
                </a:ext>
              </a:extLst>
            </p:cNvPr>
            <p:cNvPicPr>
              <a:picLocks noChangeAspect="1"/>
            </p:cNvPicPr>
            <p:nvPr/>
          </p:nvPicPr>
          <p:blipFill>
            <a:blip r:embed="rId4"/>
            <a:stretch>
              <a:fillRect/>
            </a:stretch>
          </p:blipFill>
          <p:spPr>
            <a:xfrm>
              <a:off x="7913478" y="470764"/>
              <a:ext cx="2957208" cy="693869"/>
            </a:xfrm>
            <a:prstGeom prst="rect">
              <a:avLst/>
            </a:prstGeom>
          </p:spPr>
        </p:pic>
      </p:grpSp>
    </p:spTree>
    <p:extLst>
      <p:ext uri="{BB962C8B-B14F-4D97-AF65-F5344CB8AC3E}">
        <p14:creationId xmlns:p14="http://schemas.microsoft.com/office/powerpoint/2010/main" val="27603627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33</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1622208" y="516975"/>
            <a:ext cx="5779878"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ARGUMENT-</a:t>
            </a:r>
            <a:r>
              <a:rPr lang="en-CA" sz="4000" b="1" dirty="0">
                <a:solidFill>
                  <a:srgbClr val="C00000"/>
                </a:solidFill>
              </a:rPr>
              <a:t>warfare</a:t>
            </a:r>
            <a:endParaRPr lang="en-US" sz="4000" b="1" dirty="0">
              <a:solidFill>
                <a:srgbClr val="C00000"/>
              </a:solidFill>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6C37A9A8-64EC-101E-4505-41DAFC263C7B}"/>
              </a:ext>
            </a:extLst>
          </p:cNvPr>
          <p:cNvSpPr txBox="1"/>
          <p:nvPr/>
        </p:nvSpPr>
        <p:spPr>
          <a:xfrm>
            <a:off x="576497" y="1578565"/>
            <a:ext cx="11087437" cy="7017306"/>
          </a:xfrm>
          <a:prstGeom prst="rect">
            <a:avLst/>
          </a:prstGeom>
          <a:noFill/>
        </p:spPr>
        <p:txBody>
          <a:bodyPr wrap="square">
            <a:spAutoFit/>
          </a:bodyPr>
          <a:lstStyle/>
          <a:p>
            <a:r>
              <a:rPr lang="en-US" sz="2000" b="1" dirty="0">
                <a:solidFill>
                  <a:srgbClr val="C00000"/>
                </a:solidFill>
                <a:latin typeface="Arial" panose="020B0604020202020204" pitchFamily="34" charset="0"/>
                <a:cs typeface="Arial" panose="020B0604020202020204" pitchFamily="34" charset="0"/>
              </a:rPr>
              <a:t>Spiritual Warfare</a:t>
            </a:r>
          </a:p>
          <a:p>
            <a:r>
              <a:rPr lang="en-US" sz="2800" b="1" dirty="0">
                <a:solidFill>
                  <a:srgbClr val="C00000"/>
                </a:solidFill>
                <a:latin typeface="Arial" panose="020B0604020202020204" pitchFamily="34" charset="0"/>
                <a:cs typeface="Arial" panose="020B0604020202020204" pitchFamily="34" charset="0"/>
              </a:rPr>
              <a:t>Key Strategy – Tactical assault and annihilation of the male</a:t>
            </a:r>
          </a:p>
          <a:p>
            <a:endParaRPr lang="en-US" sz="1800" dirty="0">
              <a:latin typeface="Arial" panose="020B0604020202020204" pitchFamily="34" charset="0"/>
              <a:cs typeface="Arial" panose="020B0604020202020204" pitchFamily="34" charset="0"/>
            </a:endParaRPr>
          </a:p>
          <a:p>
            <a:pPr marL="15875" lvl="1"/>
            <a:r>
              <a:rPr lang="en-US" sz="2800" b="1" dirty="0">
                <a:latin typeface="Arial" panose="020B0604020202020204" pitchFamily="34" charset="0"/>
                <a:cs typeface="Arial" panose="020B0604020202020204" pitchFamily="34" charset="0"/>
              </a:rPr>
              <a:t>2 Kings 9:8 – (Elisha - </a:t>
            </a:r>
            <a:r>
              <a:rPr lang="en-US" sz="2800" b="1" i="0" dirty="0">
                <a:solidFill>
                  <a:srgbClr val="000000"/>
                </a:solidFill>
                <a:effectLst/>
                <a:latin typeface="Arial" panose="020B0604020202020204" pitchFamily="34" charset="0"/>
                <a:cs typeface="Arial" panose="020B0604020202020204" pitchFamily="34" charset="0"/>
              </a:rPr>
              <a:t>Jehu the son of Jehoshaphat the son of </a:t>
            </a:r>
            <a:r>
              <a:rPr lang="en-US" sz="2800" b="1" i="0" dirty="0" err="1">
                <a:solidFill>
                  <a:srgbClr val="000000"/>
                </a:solidFill>
                <a:effectLst/>
                <a:latin typeface="Arial" panose="020B0604020202020204" pitchFamily="34" charset="0"/>
                <a:cs typeface="Arial" panose="020B0604020202020204" pitchFamily="34" charset="0"/>
              </a:rPr>
              <a:t>Nimshi</a:t>
            </a:r>
            <a:r>
              <a:rPr lang="en-US" sz="2800" b="1" i="0" dirty="0">
                <a:solidFill>
                  <a:srgbClr val="000000"/>
                </a:solidFill>
                <a:effectLst/>
                <a:latin typeface="Arial" panose="020B0604020202020204" pitchFamily="34" charset="0"/>
                <a:cs typeface="Arial" panose="020B0604020202020204" pitchFamily="34" charset="0"/>
              </a:rPr>
              <a:t> vs Ahab/Jezebel) </a:t>
            </a:r>
            <a:r>
              <a:rPr lang="en-US" sz="2800" b="1" dirty="0">
                <a:solidFill>
                  <a:srgbClr val="C00000"/>
                </a:solidFill>
                <a:latin typeface="Arial" panose="020B0604020202020204" pitchFamily="34" charset="0"/>
                <a:cs typeface="Arial" panose="020B0604020202020204" pitchFamily="34" charset="0"/>
              </a:rPr>
              <a:t>For the whole house of Ahab shall perish</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I will cut off from Ahab him that </a:t>
            </a:r>
            <a:r>
              <a:rPr lang="en-US" sz="2800" b="1" dirty="0" err="1">
                <a:latin typeface="Arial" panose="020B0604020202020204" pitchFamily="34" charset="0"/>
                <a:cs typeface="Arial" panose="020B0604020202020204" pitchFamily="34" charset="0"/>
              </a:rPr>
              <a:t>pisseth</a:t>
            </a:r>
            <a:r>
              <a:rPr lang="en-US" sz="2800" b="1" dirty="0">
                <a:latin typeface="Arial" panose="020B0604020202020204" pitchFamily="34" charset="0"/>
                <a:cs typeface="Arial" panose="020B0604020202020204" pitchFamily="34" charset="0"/>
              </a:rPr>
              <a:t> against the wall,</a:t>
            </a:r>
            <a:r>
              <a:rPr lang="en-US" sz="2800" dirty="0">
                <a:latin typeface="Arial" panose="020B0604020202020204" pitchFamily="34" charset="0"/>
                <a:cs typeface="Arial" panose="020B0604020202020204" pitchFamily="34" charset="0"/>
              </a:rPr>
              <a:t> and him that is shut up and left in Israel: </a:t>
            </a:r>
          </a:p>
          <a:p>
            <a:pPr marL="119063" lvl="1"/>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1 Samuel 25:23 </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(David/Men vs. Nathan/Abigail). </a:t>
            </a:r>
            <a:r>
              <a:rPr lang="en-US" sz="2800" dirty="0">
                <a:latin typeface="Arial" panose="020B0604020202020204" pitchFamily="34" charset="0"/>
                <a:cs typeface="Arial" panose="020B0604020202020204" pitchFamily="34" charset="0"/>
              </a:rPr>
              <a:t>So and more also do God unto the enemies of David, </a:t>
            </a:r>
            <a:r>
              <a:rPr lang="en-US" sz="2800" b="1" dirty="0">
                <a:latin typeface="Arial" panose="020B0604020202020204" pitchFamily="34" charset="0"/>
                <a:cs typeface="Arial" panose="020B0604020202020204" pitchFamily="34" charset="0"/>
              </a:rPr>
              <a:t>if I leave of all that pertain to him by the morning light any that </a:t>
            </a:r>
            <a:r>
              <a:rPr lang="en-US" sz="2800" b="1" dirty="0" err="1">
                <a:latin typeface="Arial" panose="020B0604020202020204" pitchFamily="34" charset="0"/>
                <a:cs typeface="Arial" panose="020B0604020202020204" pitchFamily="34" charset="0"/>
              </a:rPr>
              <a:t>pisseth</a:t>
            </a:r>
            <a:r>
              <a:rPr lang="en-US" sz="2800" b="1" dirty="0">
                <a:latin typeface="Arial" panose="020B0604020202020204" pitchFamily="34" charset="0"/>
                <a:cs typeface="Arial" panose="020B0604020202020204" pitchFamily="34" charset="0"/>
              </a:rPr>
              <a:t> against the wall. </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1 Samuel 25:34 - </a:t>
            </a:r>
            <a:r>
              <a:rPr lang="en-US" sz="2800" dirty="0">
                <a:latin typeface="Arial" panose="020B0604020202020204" pitchFamily="34" charset="0"/>
                <a:cs typeface="Arial" panose="020B0604020202020204" pitchFamily="34" charset="0"/>
              </a:rPr>
              <a:t>For in very deed, as the Lord God of Israel </a:t>
            </a:r>
            <a:r>
              <a:rPr lang="en-US" sz="2800" dirty="0" err="1">
                <a:latin typeface="Arial" panose="020B0604020202020204" pitchFamily="34" charset="0"/>
                <a:cs typeface="Arial" panose="020B0604020202020204" pitchFamily="34" charset="0"/>
              </a:rPr>
              <a:t>liveth</a:t>
            </a:r>
            <a:r>
              <a:rPr lang="en-US" sz="2800" dirty="0">
                <a:latin typeface="Arial" panose="020B0604020202020204" pitchFamily="34" charset="0"/>
                <a:cs typeface="Arial" panose="020B0604020202020204" pitchFamily="34" charset="0"/>
              </a:rPr>
              <a:t>, which hath kept me back from hurting thee, except thou </a:t>
            </a:r>
            <a:r>
              <a:rPr lang="en-US" sz="2800" dirty="0" err="1">
                <a:latin typeface="Arial" panose="020B0604020202020204" pitchFamily="34" charset="0"/>
                <a:cs typeface="Arial" panose="020B0604020202020204" pitchFamily="34" charset="0"/>
              </a:rPr>
              <a:t>hadst</a:t>
            </a:r>
            <a:r>
              <a:rPr lang="en-US" sz="2800" dirty="0">
                <a:latin typeface="Arial" panose="020B0604020202020204" pitchFamily="34" charset="0"/>
                <a:cs typeface="Arial" panose="020B0604020202020204" pitchFamily="34" charset="0"/>
              </a:rPr>
              <a:t> hasted and come to meet me, surely there had not been left unto </a:t>
            </a:r>
            <a:r>
              <a:rPr lang="en-US" sz="2800" dirty="0" err="1">
                <a:latin typeface="Arial" panose="020B0604020202020204" pitchFamily="34" charset="0"/>
                <a:cs typeface="Arial" panose="020B0604020202020204" pitchFamily="34" charset="0"/>
              </a:rPr>
              <a:t>Nabal</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by the morning light any that </a:t>
            </a:r>
            <a:r>
              <a:rPr lang="en-US" sz="2800" b="1" dirty="0" err="1">
                <a:latin typeface="Arial" panose="020B0604020202020204" pitchFamily="34" charset="0"/>
                <a:cs typeface="Arial" panose="020B0604020202020204" pitchFamily="34" charset="0"/>
              </a:rPr>
              <a:t>pisseth</a:t>
            </a:r>
            <a:r>
              <a:rPr lang="en-US" sz="2800" b="1" dirty="0">
                <a:latin typeface="Arial" panose="020B0604020202020204" pitchFamily="34" charset="0"/>
                <a:cs typeface="Arial" panose="020B0604020202020204" pitchFamily="34" charset="0"/>
              </a:rPr>
              <a:t> against the wall</a:t>
            </a:r>
          </a:p>
          <a:p>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53D76BF-32C3-9BE6-75C9-E9A9B6523776}"/>
              </a:ext>
            </a:extLst>
          </p:cNvPr>
          <p:cNvPicPr>
            <a:picLocks noChangeAspect="1"/>
          </p:cNvPicPr>
          <p:nvPr/>
        </p:nvPicPr>
        <p:blipFill>
          <a:blip r:embed="rId4"/>
          <a:stretch>
            <a:fillRect/>
          </a:stretch>
        </p:blipFill>
        <p:spPr>
          <a:xfrm>
            <a:off x="7301921" y="516976"/>
            <a:ext cx="2957208" cy="693869"/>
          </a:xfrm>
          <a:prstGeom prst="rect">
            <a:avLst/>
          </a:prstGeom>
        </p:spPr>
      </p:pic>
    </p:spTree>
    <p:extLst>
      <p:ext uri="{BB962C8B-B14F-4D97-AF65-F5344CB8AC3E}">
        <p14:creationId xmlns:p14="http://schemas.microsoft.com/office/powerpoint/2010/main" val="27548502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34</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390555" y="513461"/>
            <a:ext cx="7494168" cy="693869"/>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ARGUMENT-</a:t>
            </a:r>
            <a:r>
              <a:rPr lang="en-CA" sz="4000" b="1" dirty="0">
                <a:solidFill>
                  <a:srgbClr val="C00000"/>
                </a:solidFill>
              </a:rPr>
              <a:t>warfare</a:t>
            </a:r>
            <a:endParaRPr lang="en-US" sz="4000" b="1" dirty="0">
              <a:solidFill>
                <a:srgbClr val="C00000"/>
              </a:solidFill>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6C37A9A8-64EC-101E-4505-41DAFC263C7B}"/>
              </a:ext>
            </a:extLst>
          </p:cNvPr>
          <p:cNvSpPr txBox="1"/>
          <p:nvPr/>
        </p:nvSpPr>
        <p:spPr>
          <a:xfrm>
            <a:off x="611003" y="1814423"/>
            <a:ext cx="11087437" cy="6124754"/>
          </a:xfrm>
          <a:prstGeom prst="rect">
            <a:avLst/>
          </a:prstGeom>
          <a:noFill/>
        </p:spPr>
        <p:txBody>
          <a:bodyPr wrap="square">
            <a:spAutoFit/>
          </a:bodyPr>
          <a:lstStyle/>
          <a:p>
            <a:r>
              <a:rPr lang="en-US" sz="2000" b="1" dirty="0">
                <a:solidFill>
                  <a:srgbClr val="C00000"/>
                </a:solidFill>
                <a:latin typeface="Arial" panose="020B0604020202020204" pitchFamily="34" charset="0"/>
                <a:cs typeface="Arial" panose="020B0604020202020204" pitchFamily="34" charset="0"/>
              </a:rPr>
              <a:t>Spiritual Warfare</a:t>
            </a:r>
          </a:p>
          <a:p>
            <a:r>
              <a:rPr lang="en-US" sz="2800" b="1" dirty="0">
                <a:solidFill>
                  <a:srgbClr val="C00000"/>
                </a:solidFill>
                <a:latin typeface="Arial" panose="020B0604020202020204" pitchFamily="34" charset="0"/>
                <a:cs typeface="Arial" panose="020B0604020202020204" pitchFamily="34" charset="0"/>
              </a:rPr>
              <a:t>Key Strategy – Tactical assault and annihilation of the male</a:t>
            </a:r>
          </a:p>
          <a:p>
            <a:endParaRPr lang="en-US" sz="2000" dirty="0">
              <a:latin typeface="Arial" panose="020B0604020202020204" pitchFamily="34" charset="0"/>
              <a:cs typeface="Arial" panose="020B0604020202020204" pitchFamily="34" charset="0"/>
            </a:endParaRPr>
          </a:p>
          <a:p>
            <a:pPr marL="15875"/>
            <a:r>
              <a:rPr lang="en-US" sz="3600" b="1" dirty="0" err="1">
                <a:latin typeface="Arial" panose="020B0604020202020204" pitchFamily="34" charset="0"/>
                <a:cs typeface="Arial" panose="020B0604020202020204" pitchFamily="34" charset="0"/>
              </a:rPr>
              <a:t>Pisseth</a:t>
            </a:r>
            <a:r>
              <a:rPr lang="en-US" sz="3600" b="1" dirty="0">
                <a:latin typeface="Arial" panose="020B0604020202020204" pitchFamily="34" charset="0"/>
                <a:cs typeface="Arial" panose="020B0604020202020204" pitchFamily="34" charset="0"/>
              </a:rPr>
              <a:t> </a:t>
            </a:r>
            <a:r>
              <a:rPr lang="en-US" sz="3600" b="1" i="0" dirty="0" err="1">
                <a:solidFill>
                  <a:srgbClr val="000000"/>
                </a:solidFill>
                <a:effectLst/>
                <a:latin typeface="Arial" panose="020B0604020202020204" pitchFamily="34" charset="0"/>
                <a:cs typeface="Arial" panose="020B0604020202020204" pitchFamily="34" charset="0"/>
              </a:rPr>
              <a:t>shâthan</a:t>
            </a:r>
            <a:r>
              <a:rPr lang="en-US" sz="3600" b="1" i="0" dirty="0">
                <a:solidFill>
                  <a:srgbClr val="000000"/>
                </a:solidFill>
                <a:effectLst/>
                <a:latin typeface="Arial" panose="020B0604020202020204" pitchFamily="34" charset="0"/>
                <a:cs typeface="Arial" panose="020B0604020202020204" pitchFamily="34" charset="0"/>
              </a:rPr>
              <a:t>  - </a:t>
            </a:r>
            <a:endParaRPr lang="en-US" sz="2400" b="1" i="0" dirty="0">
              <a:solidFill>
                <a:srgbClr val="000000"/>
              </a:solidFill>
              <a:effectLst/>
              <a:latin typeface="Arial" panose="020B0604020202020204" pitchFamily="34" charset="0"/>
              <a:cs typeface="Arial" panose="020B0604020202020204" pitchFamily="34" charset="0"/>
            </a:endParaRPr>
          </a:p>
          <a:p>
            <a:pPr marL="461963" algn="l"/>
            <a:r>
              <a:rPr lang="en-US" sz="3600" b="1" i="0" u="none" strike="noStrike" dirty="0">
                <a:solidFill>
                  <a:srgbClr val="000000"/>
                </a:solidFill>
                <a:effectLst/>
                <a:latin typeface="Lato" panose="020F0502020204030203" pitchFamily="34" charset="0"/>
              </a:rPr>
              <a:t>Brown-Driver-Briggs' Definition</a:t>
            </a:r>
            <a:endParaRPr lang="en-US" sz="3600" b="0" i="0" u="none" strike="noStrike" dirty="0">
              <a:solidFill>
                <a:srgbClr val="000000"/>
              </a:solidFill>
              <a:effectLst/>
              <a:latin typeface="Lato" panose="020F0502020204030203" pitchFamily="34" charset="0"/>
            </a:endParaRPr>
          </a:p>
          <a:p>
            <a:pPr marL="806450" lvl="3">
              <a:buFont typeface="+mj-lt"/>
              <a:buAutoNum type="arabicPeriod"/>
            </a:pPr>
            <a:r>
              <a:rPr lang="en-US" sz="3600" b="1" i="0" u="none" strike="noStrike" dirty="0">
                <a:solidFill>
                  <a:srgbClr val="C00000"/>
                </a:solidFill>
                <a:effectLst/>
                <a:latin typeface="Lato" panose="020F0502020204030203" pitchFamily="34" charset="0"/>
              </a:rPr>
              <a:t>(</a:t>
            </a:r>
            <a:r>
              <a:rPr lang="en-US" sz="3600" b="1" i="0" u="none" strike="noStrike" dirty="0" err="1">
                <a:solidFill>
                  <a:srgbClr val="C00000"/>
                </a:solidFill>
                <a:effectLst/>
                <a:latin typeface="Lato" panose="020F0502020204030203" pitchFamily="34" charset="0"/>
              </a:rPr>
              <a:t>Hiphil</a:t>
            </a:r>
            <a:r>
              <a:rPr lang="en-US" sz="3600" b="1" i="0" u="none" strike="noStrike" dirty="0">
                <a:solidFill>
                  <a:srgbClr val="C00000"/>
                </a:solidFill>
                <a:effectLst/>
                <a:latin typeface="Lato" panose="020F0502020204030203" pitchFamily="34" charset="0"/>
              </a:rPr>
              <a:t>) to urinate</a:t>
            </a:r>
          </a:p>
          <a:p>
            <a:pPr marL="806450" lvl="4">
              <a:buFont typeface="+mj-lt"/>
              <a:buAutoNum type="arabicPeriod"/>
            </a:pPr>
            <a:r>
              <a:rPr lang="en-US" sz="3600" b="1" i="0" u="none" strike="noStrike" dirty="0">
                <a:solidFill>
                  <a:srgbClr val="C00000"/>
                </a:solidFill>
                <a:effectLst/>
                <a:latin typeface="Lato" panose="020F0502020204030203" pitchFamily="34" charset="0"/>
              </a:rPr>
              <a:t>one who urinates (used as a designation of a male)</a:t>
            </a:r>
          </a:p>
          <a:p>
            <a:pPr marL="461963" algn="l"/>
            <a:r>
              <a:rPr lang="en-US" sz="3600" b="1" i="0" u="none" strike="noStrike" dirty="0">
                <a:solidFill>
                  <a:srgbClr val="000000"/>
                </a:solidFill>
                <a:effectLst/>
                <a:latin typeface="Lato" panose="020F0502020204030203" pitchFamily="34" charset="0"/>
              </a:rPr>
              <a:t>Strong's Definition</a:t>
            </a:r>
            <a:endParaRPr lang="en-US" sz="3600" b="0" i="0" u="none" strike="noStrike" dirty="0">
              <a:solidFill>
                <a:srgbClr val="000000"/>
              </a:solidFill>
              <a:effectLst/>
              <a:latin typeface="Lato" panose="020F0502020204030203" pitchFamily="34" charset="0"/>
            </a:endParaRPr>
          </a:p>
          <a:p>
            <a:pPr marL="461963"/>
            <a:r>
              <a:rPr lang="en-US" sz="3600" b="1" u="none" strike="noStrike" dirty="0">
                <a:effectLst/>
              </a:rPr>
              <a:t>Source:</a:t>
            </a:r>
            <a:r>
              <a:rPr lang="en-US" sz="3600" dirty="0"/>
              <a:t> a primitive root;</a:t>
            </a:r>
          </a:p>
          <a:p>
            <a:pPr marL="461963"/>
            <a:r>
              <a:rPr lang="en-US" sz="3600" b="1" u="none" strike="noStrike" dirty="0">
                <a:effectLst/>
              </a:rPr>
              <a:t>Meaning:</a:t>
            </a:r>
            <a:r>
              <a:rPr lang="en-US" sz="3600" dirty="0"/>
              <a:t> (causatively) to </a:t>
            </a:r>
            <a:r>
              <a:rPr lang="en-US" sz="3600" b="1" i="1" u="none" strike="noStrike" dirty="0">
                <a:effectLst/>
              </a:rPr>
              <a:t>make water</a:t>
            </a:r>
            <a:r>
              <a:rPr lang="en-US" sz="3600" dirty="0"/>
              <a:t>, i.e. </a:t>
            </a:r>
            <a:r>
              <a:rPr lang="en-US" sz="3600" b="1" i="1" u="none" strike="noStrike" dirty="0">
                <a:effectLst/>
              </a:rPr>
              <a:t>urinate</a:t>
            </a:r>
          </a:p>
          <a:p>
            <a:pPr marL="461963"/>
            <a:r>
              <a:rPr lang="en-US" sz="3600" b="1" u="none" strike="noStrike" dirty="0">
                <a:effectLst/>
              </a:rPr>
              <a:t>Usage:</a:t>
            </a:r>
            <a:r>
              <a:rPr lang="en-US" sz="3600" dirty="0"/>
              <a:t> piss.</a:t>
            </a:r>
            <a:endParaRPr lang="en-US" sz="3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BA41DB2-76F7-0890-9063-B1EBB1B3431B}"/>
              </a:ext>
            </a:extLst>
          </p:cNvPr>
          <p:cNvPicPr>
            <a:picLocks noChangeAspect="1"/>
          </p:cNvPicPr>
          <p:nvPr/>
        </p:nvPicPr>
        <p:blipFill>
          <a:blip r:embed="rId4"/>
          <a:stretch>
            <a:fillRect/>
          </a:stretch>
        </p:blipFill>
        <p:spPr>
          <a:xfrm>
            <a:off x="7301921" y="516976"/>
            <a:ext cx="2957208" cy="693869"/>
          </a:xfrm>
          <a:prstGeom prst="rect">
            <a:avLst/>
          </a:prstGeom>
        </p:spPr>
      </p:pic>
    </p:spTree>
    <p:extLst>
      <p:ext uri="{BB962C8B-B14F-4D97-AF65-F5344CB8AC3E}">
        <p14:creationId xmlns:p14="http://schemas.microsoft.com/office/powerpoint/2010/main" val="3655064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35</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390555" y="513461"/>
            <a:ext cx="7494169" cy="693870"/>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ARGUMENT-</a:t>
            </a:r>
            <a:r>
              <a:rPr lang="en-CA" sz="4000" b="1" dirty="0">
                <a:solidFill>
                  <a:srgbClr val="C00000"/>
                </a:solidFill>
              </a:rPr>
              <a:t>warfare</a:t>
            </a:r>
            <a:endParaRPr lang="en-US" sz="4000" b="1" dirty="0">
              <a:solidFill>
                <a:srgbClr val="C00000"/>
              </a:solidFill>
            </a:endParaRPr>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870178" y="1546168"/>
            <a:ext cx="11087437" cy="71096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lgn="l"/>
            <a:r>
              <a:rPr lang="en-US" sz="2800" b="1" dirty="0">
                <a:solidFill>
                  <a:srgbClr val="C00000"/>
                </a:solidFill>
                <a:latin typeface="Arial" panose="020B0604020202020204" pitchFamily="34" charset="0"/>
                <a:cs typeface="Arial" panose="020B0604020202020204" pitchFamily="34" charset="0"/>
              </a:rPr>
              <a:t>Spiritual Warfare</a:t>
            </a:r>
          </a:p>
          <a:p>
            <a:pPr algn="l"/>
            <a:endParaRPr lang="en-US" sz="1800" b="1" dirty="0">
              <a:solidFill>
                <a:srgbClr val="C00000"/>
              </a:solidFill>
              <a:latin typeface="Arial" panose="020B0604020202020204" pitchFamily="34" charset="0"/>
              <a:cs typeface="Arial" panose="020B0604020202020204" pitchFamily="34" charset="0"/>
            </a:endParaRPr>
          </a:p>
          <a:p>
            <a:pPr algn="l"/>
            <a:r>
              <a:rPr lang="en-US" sz="2800" b="1" dirty="0">
                <a:solidFill>
                  <a:schemeClr val="tx1"/>
                </a:solidFill>
                <a:latin typeface="Arial" panose="020B0604020202020204" pitchFamily="34" charset="0"/>
                <a:cs typeface="Arial" panose="020B0604020202020204" pitchFamily="34" charset="0"/>
              </a:rPr>
              <a:t>Matthew 16:18 -  </a:t>
            </a:r>
            <a:r>
              <a:rPr lang="en-US" sz="2800" dirty="0">
                <a:solidFill>
                  <a:schemeClr val="tx1"/>
                </a:solidFill>
                <a:latin typeface="Arial" panose="020B0604020202020204" pitchFamily="34" charset="0"/>
                <a:cs typeface="Arial" panose="020B0604020202020204" pitchFamily="34" charset="0"/>
              </a:rPr>
              <a:t>And I say also unto thee, That thou art Peter, and upon this rock I will build my church; and the gates of hell shall not prevail against it. </a:t>
            </a:r>
          </a:p>
          <a:p>
            <a:pPr algn="l"/>
            <a:endParaRPr lang="en-US" sz="2800" b="1" dirty="0">
              <a:solidFill>
                <a:schemeClr val="tx1"/>
              </a:solidFill>
              <a:latin typeface="Arial" panose="020B0604020202020204" pitchFamily="34" charset="0"/>
              <a:cs typeface="Arial" panose="020B0604020202020204" pitchFamily="34" charset="0"/>
            </a:endParaRPr>
          </a:p>
          <a:p>
            <a:pPr algn="l"/>
            <a:r>
              <a:rPr lang="en-US" sz="2800" b="1" dirty="0">
                <a:solidFill>
                  <a:schemeClr val="tx1"/>
                </a:solidFill>
                <a:latin typeface="Arial" panose="020B0604020202020204" pitchFamily="34" charset="0"/>
                <a:cs typeface="Arial" panose="020B0604020202020204" pitchFamily="34" charset="0"/>
              </a:rPr>
              <a:t>Ephesians 6:11 -  </a:t>
            </a:r>
            <a:r>
              <a:rPr lang="en-US" sz="2800" dirty="0">
                <a:solidFill>
                  <a:schemeClr val="tx1"/>
                </a:solidFill>
                <a:latin typeface="Arial" panose="020B0604020202020204" pitchFamily="34" charset="0"/>
                <a:cs typeface="Arial" panose="020B0604020202020204" pitchFamily="34" charset="0"/>
              </a:rPr>
              <a:t>Put on the whole </a:t>
            </a:r>
            <a:r>
              <a:rPr lang="en-US" sz="2800" dirty="0" err="1">
                <a:solidFill>
                  <a:schemeClr val="tx1"/>
                </a:solidFill>
                <a:latin typeface="Arial" panose="020B0604020202020204" pitchFamily="34" charset="0"/>
                <a:cs typeface="Arial" panose="020B0604020202020204" pitchFamily="34" charset="0"/>
              </a:rPr>
              <a:t>armour</a:t>
            </a:r>
            <a:r>
              <a:rPr lang="en-US" sz="2800" dirty="0">
                <a:solidFill>
                  <a:schemeClr val="tx1"/>
                </a:solidFill>
                <a:latin typeface="Arial" panose="020B0604020202020204" pitchFamily="34" charset="0"/>
                <a:cs typeface="Arial" panose="020B0604020202020204" pitchFamily="34" charset="0"/>
              </a:rPr>
              <a:t> of God, </a:t>
            </a:r>
            <a:r>
              <a:rPr lang="en-US" sz="2800" b="1" dirty="0">
                <a:solidFill>
                  <a:srgbClr val="C00000"/>
                </a:solidFill>
                <a:latin typeface="Arial" panose="020B0604020202020204" pitchFamily="34" charset="0"/>
                <a:cs typeface="Arial" panose="020B0604020202020204" pitchFamily="34" charset="0"/>
              </a:rPr>
              <a:t>that ye may be able to stand against the wiles of the devil.</a:t>
            </a:r>
            <a:r>
              <a:rPr lang="en-US" sz="2800" dirty="0">
                <a:solidFill>
                  <a:schemeClr val="tx1"/>
                </a:solidFill>
                <a:latin typeface="Arial" panose="020B0604020202020204" pitchFamily="34" charset="0"/>
                <a:cs typeface="Arial" panose="020B0604020202020204" pitchFamily="34" charset="0"/>
              </a:rPr>
              <a:t> KJV</a:t>
            </a:r>
          </a:p>
          <a:p>
            <a:pPr algn="l"/>
            <a:endParaRPr lang="en-US" sz="2800" dirty="0">
              <a:solidFill>
                <a:schemeClr val="tx1"/>
              </a:solidFill>
              <a:latin typeface="Arial" panose="020B0604020202020204" pitchFamily="34" charset="0"/>
              <a:cs typeface="Arial" panose="020B0604020202020204" pitchFamily="34" charset="0"/>
            </a:endParaRPr>
          </a:p>
          <a:p>
            <a:pPr algn="l"/>
            <a:r>
              <a:rPr lang="en-US" sz="2800" b="1" dirty="0">
                <a:solidFill>
                  <a:schemeClr val="tx1"/>
                </a:solidFill>
                <a:latin typeface="Arial" panose="020B0604020202020204" pitchFamily="34" charset="0"/>
                <a:cs typeface="Arial" panose="020B0604020202020204" pitchFamily="34" charset="0"/>
              </a:rPr>
              <a:t>2 Corinthians 10:3 - </a:t>
            </a:r>
            <a:r>
              <a:rPr lang="en-US" sz="2800" dirty="0">
                <a:solidFill>
                  <a:schemeClr val="tx1"/>
                </a:solidFill>
                <a:latin typeface="Arial" panose="020B0604020202020204" pitchFamily="34" charset="0"/>
                <a:cs typeface="Arial" panose="020B0604020202020204" pitchFamily="34" charset="0"/>
              </a:rPr>
              <a:t>For though we walk in the flesh [as mortal men], we are not carrying on our [spiritual] warfare according to the flesh and using the weapons of man.</a:t>
            </a:r>
          </a:p>
          <a:p>
            <a:pPr algn="l"/>
            <a:r>
              <a:rPr lang="en-US" sz="2800" b="1" dirty="0">
                <a:solidFill>
                  <a:schemeClr val="tx1"/>
                </a:solidFill>
                <a:latin typeface="Arial" panose="020B0604020202020204" pitchFamily="34" charset="0"/>
                <a:cs typeface="Arial" panose="020B0604020202020204" pitchFamily="34" charset="0"/>
              </a:rPr>
              <a:t>2 Corinthians 10:4 - </a:t>
            </a:r>
            <a:r>
              <a:rPr lang="en-US" sz="2800" dirty="0">
                <a:solidFill>
                  <a:schemeClr val="tx1"/>
                </a:solidFill>
                <a:latin typeface="Arial" panose="020B0604020202020204" pitchFamily="34" charset="0"/>
                <a:cs typeface="Arial" panose="020B0604020202020204" pitchFamily="34" charset="0"/>
              </a:rPr>
              <a:t>The weapons of our warfare are not physical [weapons of flesh and blood]. </a:t>
            </a:r>
            <a:r>
              <a:rPr lang="en-US" sz="2800" b="1" dirty="0">
                <a:solidFill>
                  <a:srgbClr val="C00000"/>
                </a:solidFill>
                <a:latin typeface="Arial" panose="020B0604020202020204" pitchFamily="34" charset="0"/>
                <a:cs typeface="Arial" panose="020B0604020202020204" pitchFamily="34" charset="0"/>
              </a:rPr>
              <a:t>Our weapons are divinely powerful for the destruction of fortresses. </a:t>
            </a:r>
            <a:r>
              <a:rPr lang="en-US" sz="2800" dirty="0">
                <a:solidFill>
                  <a:schemeClr val="tx1"/>
                </a:solidFill>
                <a:latin typeface="Arial" panose="020B0604020202020204" pitchFamily="34" charset="0"/>
                <a:cs typeface="Arial" panose="020B0604020202020204" pitchFamily="34" charset="0"/>
              </a:rPr>
              <a:t>AMP</a:t>
            </a:r>
          </a:p>
          <a:p>
            <a:pPr algn="l"/>
            <a:r>
              <a:rPr lang="en-US" sz="2800" dirty="0">
                <a:solidFill>
                  <a:schemeClr val="tx1"/>
                </a:solidFill>
                <a:latin typeface="Arial" panose="020B0604020202020204" pitchFamily="34" charset="0"/>
                <a:cs typeface="Arial" panose="020B0604020202020204" pitchFamily="34" charset="0"/>
              </a:rPr>
              <a:t> </a:t>
            </a:r>
          </a:p>
          <a:p>
            <a:pPr algn="l"/>
            <a:endParaRPr lang="en-US" sz="1800" b="1" dirty="0">
              <a:solidFill>
                <a:srgbClr val="C00000"/>
              </a:solidFill>
              <a:latin typeface="Arial" panose="020B0604020202020204" pitchFamily="34" charset="0"/>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B30CE128-91C8-A3D3-2180-CB082EDD5074}"/>
              </a:ext>
            </a:extLst>
          </p:cNvPr>
          <p:cNvPicPr>
            <a:picLocks noChangeAspect="1"/>
          </p:cNvPicPr>
          <p:nvPr/>
        </p:nvPicPr>
        <p:blipFill>
          <a:blip r:embed="rId4"/>
          <a:stretch>
            <a:fillRect/>
          </a:stretch>
        </p:blipFill>
        <p:spPr>
          <a:xfrm>
            <a:off x="7301921" y="516976"/>
            <a:ext cx="2957208" cy="693869"/>
          </a:xfrm>
          <a:prstGeom prst="rect">
            <a:avLst/>
          </a:prstGeom>
        </p:spPr>
      </p:pic>
    </p:spTree>
    <p:extLst>
      <p:ext uri="{BB962C8B-B14F-4D97-AF65-F5344CB8AC3E}">
        <p14:creationId xmlns:p14="http://schemas.microsoft.com/office/powerpoint/2010/main" val="32735013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36</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1932046" y="4242346"/>
            <a:ext cx="9772650"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battlefields</a:t>
            </a:r>
            <a:endParaRPr lang="en-US" sz="4000" b="1" dirty="0">
              <a:solidFill>
                <a:srgbClr val="002060"/>
              </a:solidFill>
            </a:endParaRPr>
          </a:p>
        </p:txBody>
      </p:sp>
      <p:pic>
        <p:nvPicPr>
          <p:cNvPr id="2" name="Picture 1">
            <a:extLst>
              <a:ext uri="{FF2B5EF4-FFF2-40B4-BE49-F238E27FC236}">
                <a16:creationId xmlns:a16="http://schemas.microsoft.com/office/drawing/2014/main" id="{0FD7B02C-E841-BD06-6B88-FD6ED84FF526}"/>
              </a:ext>
            </a:extLst>
          </p:cNvPr>
          <p:cNvPicPr>
            <a:picLocks noChangeAspect="1"/>
          </p:cNvPicPr>
          <p:nvPr/>
        </p:nvPicPr>
        <p:blipFill>
          <a:blip r:embed="rId3"/>
          <a:stretch>
            <a:fillRect/>
          </a:stretch>
        </p:blipFill>
        <p:spPr>
          <a:xfrm>
            <a:off x="8747488" y="4238443"/>
            <a:ext cx="2957208" cy="642260"/>
          </a:xfrm>
          <a:prstGeom prst="rect">
            <a:avLst/>
          </a:prstGeom>
        </p:spPr>
      </p:pic>
      <p:sp>
        <p:nvSpPr>
          <p:cNvPr id="8" name="TextBox 7">
            <a:extLst>
              <a:ext uri="{FF2B5EF4-FFF2-40B4-BE49-F238E27FC236}">
                <a16:creationId xmlns:a16="http://schemas.microsoft.com/office/drawing/2014/main" id="{46B602ED-52D5-8BA4-6C49-802D4A66613F}"/>
              </a:ext>
            </a:extLst>
          </p:cNvPr>
          <p:cNvSpPr txBox="1"/>
          <p:nvPr/>
        </p:nvSpPr>
        <p:spPr>
          <a:xfrm>
            <a:off x="898872" y="5220574"/>
            <a:ext cx="11598442" cy="3046988"/>
          </a:xfrm>
          <a:prstGeom prst="rect">
            <a:avLst/>
          </a:prstGeom>
          <a:noFill/>
        </p:spPr>
        <p:txBody>
          <a:bodyPr wrap="square">
            <a:spAutoFit/>
          </a:bodyPr>
          <a:lstStyle/>
          <a:p>
            <a:r>
              <a:rPr lang="en-US" sz="2400" b="1" dirty="0">
                <a:solidFill>
                  <a:srgbClr val="C00000"/>
                </a:solidFill>
              </a:rPr>
              <a:t>Romans 12:1 - </a:t>
            </a:r>
            <a:r>
              <a:rPr lang="en-US" sz="2400" dirty="0"/>
              <a:t>Therefore I urge you, brothers and sisters, by the mercies of God, to present your bodies dedicating all of yourselves, set apart as a living sacrifice, holy and well-pleasing to God, which is your rational (logical, intelligent) act of worship.</a:t>
            </a:r>
          </a:p>
          <a:p>
            <a:r>
              <a:rPr lang="en-US" sz="2400" b="1" dirty="0">
                <a:solidFill>
                  <a:srgbClr val="C00000"/>
                </a:solidFill>
              </a:rPr>
              <a:t>Romans 12:2 - </a:t>
            </a:r>
            <a:r>
              <a:rPr lang="en-US" sz="2400" dirty="0"/>
              <a:t>And do not be conformed to this world any longer with its superficial values and customs, but be transformed and progressively changed as you mature spiritually by the renewing of your mind focusing on godly values and ethical attitudes, so that you may prove for yourselves what the will of God is, that which is good and acceptable and perfect in His plan and purpose for you.</a:t>
            </a:r>
          </a:p>
        </p:txBody>
      </p:sp>
    </p:spTree>
    <p:extLst>
      <p:ext uri="{BB962C8B-B14F-4D97-AF65-F5344CB8AC3E}">
        <p14:creationId xmlns:p14="http://schemas.microsoft.com/office/powerpoint/2010/main" val="13132990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37</a:t>
            </a:fld>
            <a:endParaRPr lang="en-US"/>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609110" y="1178725"/>
            <a:ext cx="11786580" cy="768928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rgbClr val="C00000"/>
                </a:solidFill>
                <a:latin typeface="Arial" panose="020B0604020202020204" pitchFamily="34" charset="0"/>
                <a:cs typeface="Arial" panose="020B0604020202020204" pitchFamily="34" charset="0"/>
              </a:rPr>
              <a:t>Spiritual Warfare</a:t>
            </a:r>
          </a:p>
          <a:p>
            <a:r>
              <a:rPr lang="en-US" sz="2400" b="1" dirty="0">
                <a:solidFill>
                  <a:srgbClr val="C00000"/>
                </a:solidFill>
                <a:latin typeface="Arial" panose="020B0604020202020204" pitchFamily="34" charset="0"/>
                <a:cs typeface="Arial" panose="020B0604020202020204" pitchFamily="34" charset="0"/>
              </a:rPr>
              <a:t>Key Strategy – Blind men to need for Salvation through Jesus Christ</a:t>
            </a:r>
          </a:p>
          <a:p>
            <a:pPr eaLnBrk="0" fontAlgn="base" hangingPunct="0">
              <a:spcBef>
                <a:spcPct val="0"/>
              </a:spcBef>
              <a:spcAft>
                <a:spcPct val="0"/>
              </a:spcAft>
              <a:buClrTx/>
            </a:pPr>
            <a:endParaRPr lang="en-US" sz="2400" b="1" dirty="0">
              <a:solidFill>
                <a:schemeClr val="tx1">
                  <a:lumMod val="65000"/>
                  <a:lumOff val="35000"/>
                </a:schemeClr>
              </a:solidFill>
              <a:latin typeface="Arial" panose="020B0604020202020204" pitchFamily="34" charset="0"/>
              <a:cs typeface="Arial" panose="020B0604020202020204" pitchFamily="34" charset="0"/>
            </a:endParaRPr>
          </a:p>
          <a:p>
            <a:pPr eaLnBrk="0" fontAlgn="base" hangingPunct="0">
              <a:spcBef>
                <a:spcPct val="0"/>
              </a:spcBef>
              <a:spcAft>
                <a:spcPct val="0"/>
              </a:spcAft>
              <a:buClrTx/>
            </a:pPr>
            <a:r>
              <a:rPr lang="en-US" sz="2400" b="1" dirty="0">
                <a:solidFill>
                  <a:schemeClr val="tx1">
                    <a:lumMod val="65000"/>
                    <a:lumOff val="35000"/>
                  </a:schemeClr>
                </a:solidFill>
                <a:latin typeface="Arial" panose="020B0604020202020204" pitchFamily="34" charset="0"/>
                <a:cs typeface="Arial" panose="020B0604020202020204" pitchFamily="34" charset="0"/>
              </a:rPr>
              <a:t>John 3:</a:t>
            </a:r>
            <a:r>
              <a:rPr lang="en-US" sz="2400" b="1" dirty="0">
                <a:solidFill>
                  <a:schemeClr val="tx1">
                    <a:lumMod val="65000"/>
                    <a:lumOff val="35000"/>
                  </a:schemeClr>
                </a:solidFill>
                <a:effectLst/>
                <a:latin typeface="Arial" panose="020B0604020202020204" pitchFamily="34" charset="0"/>
                <a:cs typeface="Arial" panose="020B0604020202020204" pitchFamily="34" charset="0"/>
              </a:rPr>
              <a:t>16 "For God so loved the </a:t>
            </a:r>
            <a:r>
              <a:rPr lang="en-US" sz="2400" b="1" dirty="0">
                <a:solidFill>
                  <a:srgbClr val="C00000"/>
                </a:solidFill>
                <a:effectLst/>
                <a:latin typeface="Arial" panose="020B0604020202020204" pitchFamily="34" charset="0"/>
                <a:cs typeface="Arial" panose="020B0604020202020204" pitchFamily="34" charset="0"/>
              </a:rPr>
              <a:t>world,</a:t>
            </a:r>
            <a:r>
              <a:rPr lang="en-US" sz="2400" dirty="0">
                <a:solidFill>
                  <a:srgbClr val="C00000"/>
                </a:solidFill>
                <a:effectLst/>
                <a:latin typeface="Arial" panose="020B0604020202020204" pitchFamily="34" charset="0"/>
                <a:cs typeface="Arial" panose="020B0604020202020204" pitchFamily="34" charset="0"/>
              </a:rPr>
              <a:t> </a:t>
            </a:r>
            <a:r>
              <a:rPr lang="en-US" sz="2400" dirty="0">
                <a:solidFill>
                  <a:schemeClr val="tx1">
                    <a:lumMod val="65000"/>
                    <a:lumOff val="35000"/>
                  </a:schemeClr>
                </a:solidFill>
                <a:effectLst/>
                <a:latin typeface="Arial" panose="020B0604020202020204" pitchFamily="34" charset="0"/>
                <a:cs typeface="Arial" panose="020B0604020202020204" pitchFamily="34" charset="0"/>
              </a:rPr>
              <a:t>that He gave His only Son, so that everyone who believes in Him will not perish, but have eternal life.</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lvl="0" eaLnBrk="0" fontAlgn="base" hangingPunct="0">
              <a:spcBef>
                <a:spcPct val="0"/>
              </a:spcBef>
              <a:spcAft>
                <a:spcPct val="0"/>
              </a:spcAft>
              <a:buClrTx/>
            </a:pPr>
            <a:endParaRPr lang="en-US" b="1" dirty="0">
              <a:latin typeface="Arial" panose="020B0604020202020204" pitchFamily="34" charset="0"/>
              <a:cs typeface="Arial" panose="020B0604020202020204" pitchFamily="34" charset="0"/>
            </a:endParaRPr>
          </a:p>
          <a:p>
            <a:pPr lvl="0" eaLnBrk="0" fontAlgn="base" hangingPunct="0">
              <a:spcBef>
                <a:spcPct val="0"/>
              </a:spcBef>
              <a:spcAft>
                <a:spcPct val="0"/>
              </a:spcAft>
              <a:buClrTx/>
            </a:pPr>
            <a:r>
              <a:rPr lang="en-US" sz="2400" b="1" dirty="0">
                <a:latin typeface="Arial" panose="020B0604020202020204" pitchFamily="34" charset="0"/>
                <a:cs typeface="Arial" panose="020B0604020202020204" pitchFamily="34" charset="0"/>
              </a:rPr>
              <a:t>World </a:t>
            </a:r>
            <a:r>
              <a:rPr lang="en-US" sz="2400" b="1" dirty="0">
                <a:latin typeface="Papyrus" panose="020B0602040200020303" pitchFamily="34" charset="77"/>
                <a:cs typeface="Arial" panose="020B0604020202020204" pitchFamily="34" charset="0"/>
              </a:rPr>
              <a:t>– </a:t>
            </a:r>
            <a:r>
              <a:rPr lang="en-US" sz="2400" dirty="0" err="1">
                <a:latin typeface="Papyrus" panose="020B0602040200020303" pitchFamily="34" charset="77"/>
                <a:cs typeface="Arial" panose="020B0604020202020204" pitchFamily="34" charset="0"/>
              </a:rPr>
              <a:t>kósmos</a:t>
            </a:r>
            <a:r>
              <a:rPr lang="en-US" sz="2400" dirty="0">
                <a:latin typeface="Papyrus" panose="020B0602040200020303" pitchFamily="34" charset="77"/>
                <a:cs typeface="Arial" panose="020B0604020202020204" pitchFamily="34" charset="0"/>
              </a:rPr>
              <a:t> –</a:t>
            </a:r>
          </a:p>
          <a:p>
            <a:pPr lvl="0" eaLnBrk="0" fontAlgn="base" hangingPunct="0">
              <a:spcBef>
                <a:spcPct val="0"/>
              </a:spcBef>
              <a:spcAft>
                <a:spcPct val="0"/>
              </a:spcAft>
              <a:buClrTx/>
            </a:pPr>
            <a:endParaRPr lang="en-US" b="0" i="0" dirty="0">
              <a:solidFill>
                <a:srgbClr val="000000"/>
              </a:solidFill>
              <a:effectLst/>
              <a:latin typeface="Arial" panose="020B0604020202020204" pitchFamily="34" charset="0"/>
              <a:cs typeface="Arial" panose="020B0604020202020204" pitchFamily="34" charset="0"/>
            </a:endParaRPr>
          </a:p>
          <a:p>
            <a:pPr marL="461963" lvl="1"/>
            <a:r>
              <a:rPr lang="en-US" sz="2400" b="1" i="0" strike="noStrike" dirty="0">
                <a:solidFill>
                  <a:srgbClr val="000000"/>
                </a:solidFill>
                <a:effectLst/>
                <a:latin typeface="Arial" panose="020B0604020202020204" pitchFamily="34" charset="0"/>
                <a:cs typeface="Arial" panose="020B0604020202020204" pitchFamily="34" charset="0"/>
              </a:rPr>
              <a:t>Thayer’s</a:t>
            </a:r>
            <a:r>
              <a:rPr lang="en-US" sz="2400" dirty="0">
                <a:latin typeface="Arial" panose="020B0604020202020204" pitchFamily="34" charset="0"/>
                <a:cs typeface="Arial" panose="020B0604020202020204" pitchFamily="34" charset="0"/>
              </a:rPr>
              <a:t> </a:t>
            </a:r>
            <a:r>
              <a:rPr lang="en-US" sz="2400" b="1" i="0" strike="noStrike" dirty="0">
                <a:solidFill>
                  <a:srgbClr val="C00000"/>
                </a:solidFill>
                <a:effectLst/>
                <a:latin typeface="Arial" panose="020B0604020202020204" pitchFamily="34" charset="0"/>
                <a:cs typeface="Arial" panose="020B0604020202020204" pitchFamily="34" charset="0"/>
              </a:rPr>
              <a:t>human family</a:t>
            </a:r>
          </a:p>
          <a:p>
            <a:pPr marL="461963" lvl="1">
              <a:buFont typeface="+mj-lt"/>
              <a:buAutoNum type="arabicPeriod"/>
            </a:pPr>
            <a:r>
              <a:rPr lang="en-US" sz="2400" b="1" i="0" strike="noStrike" dirty="0">
                <a:solidFill>
                  <a:srgbClr val="C00000"/>
                </a:solidFill>
                <a:effectLst/>
                <a:latin typeface="Arial" panose="020B0604020202020204" pitchFamily="34" charset="0"/>
                <a:cs typeface="Arial" panose="020B0604020202020204" pitchFamily="34" charset="0"/>
              </a:rPr>
              <a:t>  the ungodly multitude; the whole mass of men alienated from God, and therefore hostile to the cause of Christ</a:t>
            </a:r>
            <a:r>
              <a:rPr lang="en-US" sz="2400" dirty="0">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the inhabitants of the earth, men, the </a:t>
            </a:r>
            <a:endParaRPr lang="en-US" sz="2400" b="1" i="0" strike="noStrike" dirty="0">
              <a:solidFill>
                <a:srgbClr val="C00000"/>
              </a:solidFill>
              <a:effectLst/>
              <a:latin typeface="Arial" panose="020B0604020202020204" pitchFamily="34" charset="0"/>
              <a:cs typeface="Arial" panose="020B0604020202020204" pitchFamily="34" charset="0"/>
            </a:endParaRPr>
          </a:p>
          <a:p>
            <a:pPr marL="461963" lvl="1">
              <a:buFont typeface="+mj-lt"/>
              <a:buAutoNum type="arabicPeriod"/>
            </a:pPr>
            <a:r>
              <a:rPr lang="en-US" sz="2400" i="0" strike="noStrike" dirty="0">
                <a:solidFill>
                  <a:srgbClr val="C00000"/>
                </a:solidFill>
                <a:effectLst/>
                <a:latin typeface="Arial" panose="020B0604020202020204" pitchFamily="34" charset="0"/>
                <a:cs typeface="Arial" panose="020B0604020202020204" pitchFamily="34" charset="0"/>
              </a:rPr>
              <a:t>any aggregate or general collection of particulars of any sort</a:t>
            </a:r>
          </a:p>
          <a:p>
            <a:pPr marL="461963" lvl="2">
              <a:buFont typeface="+mj-lt"/>
              <a:buAutoNum type="alphaLcPeriod"/>
            </a:pPr>
            <a:r>
              <a:rPr lang="en-US" sz="2400" i="0" strike="noStrike" dirty="0">
                <a:solidFill>
                  <a:srgbClr val="C00000"/>
                </a:solidFill>
                <a:effectLst/>
                <a:latin typeface="Arial" panose="020B0604020202020204" pitchFamily="34" charset="0"/>
                <a:cs typeface="Arial" panose="020B0604020202020204" pitchFamily="34" charset="0"/>
              </a:rPr>
              <a:t>the Gentiles as contrasted to the Jews (Rom. 11:12 </a:t>
            </a:r>
            <a:r>
              <a:rPr lang="en-US" sz="2400" i="0" strike="noStrike" dirty="0" err="1">
                <a:solidFill>
                  <a:srgbClr val="C00000"/>
                </a:solidFill>
                <a:effectLst/>
                <a:latin typeface="Arial" panose="020B0604020202020204" pitchFamily="34" charset="0"/>
                <a:cs typeface="Arial" panose="020B0604020202020204" pitchFamily="34" charset="0"/>
              </a:rPr>
              <a:t>etc</a:t>
            </a:r>
            <a:r>
              <a:rPr lang="en-US" sz="2400" i="0" strike="noStrike" dirty="0">
                <a:solidFill>
                  <a:srgbClr val="C00000"/>
                </a:solidFill>
                <a:effectLst/>
                <a:latin typeface="Arial" panose="020B0604020202020204" pitchFamily="34" charset="0"/>
                <a:cs typeface="Arial" panose="020B0604020202020204" pitchFamily="34" charset="0"/>
              </a:rPr>
              <a:t>)</a:t>
            </a:r>
          </a:p>
          <a:p>
            <a:pPr marL="461963" lvl="2">
              <a:buFont typeface="+mj-lt"/>
              <a:buAutoNum type="alphaLcPeriod"/>
            </a:pPr>
            <a:endParaRPr kumimoji="0" lang="en-US" altLang="en-US" sz="1200" i="0"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61963" lvl="1">
              <a:spcBef>
                <a:spcPts val="400"/>
              </a:spcBef>
              <a:spcAft>
                <a:spcPts val="300"/>
              </a:spcAft>
            </a:pPr>
            <a:r>
              <a:rPr lang="en-US" sz="2400" b="1" i="0" strike="noStrike" dirty="0">
                <a:solidFill>
                  <a:srgbClr val="000000"/>
                </a:solidFill>
                <a:effectLst/>
                <a:latin typeface="Arial" panose="020B0604020202020204" pitchFamily="34" charset="0"/>
                <a:cs typeface="Arial" panose="020B0604020202020204" pitchFamily="34" charset="0"/>
              </a:rPr>
              <a:t>Strong’s</a:t>
            </a:r>
            <a:r>
              <a:rPr lang="en-US" sz="2400" dirty="0">
                <a:latin typeface="Arial" panose="020B0604020202020204" pitchFamily="34" charset="0"/>
                <a:cs typeface="Arial" panose="020B0604020202020204" pitchFamily="34" charset="0"/>
              </a:rPr>
              <a:t> - </a:t>
            </a:r>
            <a:r>
              <a:rPr lang="en-US" sz="2400" b="0" i="0" strike="noStrike" dirty="0">
                <a:solidFill>
                  <a:srgbClr val="000000"/>
                </a:solidFill>
                <a:effectLst/>
                <a:latin typeface="Arial" panose="020B0604020202020204" pitchFamily="34" charset="0"/>
                <a:cs typeface="Arial" panose="020B0604020202020204" pitchFamily="34" charset="0"/>
              </a:rPr>
              <a:t>Probably from the base of </a:t>
            </a:r>
            <a:r>
              <a:rPr lang="en-US" sz="2400" b="0" i="0" strike="noStrike" dirty="0">
                <a:solidFill>
                  <a:srgbClr val="000000"/>
                </a:solidFill>
                <a:effectLst/>
                <a:latin typeface="Arial" panose="020B0604020202020204" pitchFamily="34" charset="0"/>
                <a:cs typeface="Arial" panose="020B0604020202020204" pitchFamily="34" charset="0"/>
                <a:hlinkClick r:id="rId3"/>
              </a:rPr>
              <a:t>G2865</a:t>
            </a:r>
            <a:r>
              <a:rPr lang="en-US" sz="2400" b="0" i="0" strike="noStrike" dirty="0">
                <a:solidFill>
                  <a:srgbClr val="000000"/>
                </a:solidFill>
                <a:effectLst/>
                <a:latin typeface="Arial" panose="020B0604020202020204" pitchFamily="34" charset="0"/>
                <a:cs typeface="Arial" panose="020B0604020202020204" pitchFamily="34" charset="0"/>
              </a:rPr>
              <a:t>; orderly </a:t>
            </a:r>
            <a:r>
              <a:rPr lang="en-US" sz="2400" b="0" i="1" strike="noStrike" dirty="0">
                <a:solidFill>
                  <a:srgbClr val="000000"/>
                </a:solidFill>
                <a:effectLst/>
                <a:latin typeface="Arial" panose="020B0604020202020204" pitchFamily="34" charset="0"/>
                <a:cs typeface="Arial" panose="020B0604020202020204" pitchFamily="34" charset="0"/>
              </a:rPr>
              <a:t>arrangement</a:t>
            </a:r>
            <a:r>
              <a:rPr lang="en-US" sz="2400" b="0" i="0" strike="noStrike" dirty="0">
                <a:solidFill>
                  <a:srgbClr val="000000"/>
                </a:solidFill>
                <a:effectLst/>
                <a:latin typeface="Arial" panose="020B0604020202020204" pitchFamily="34" charset="0"/>
                <a:cs typeface="Arial" panose="020B0604020202020204" pitchFamily="34" charset="0"/>
              </a:rPr>
              <a:t>, that is, </a:t>
            </a:r>
            <a:r>
              <a:rPr lang="en-US" sz="2400" b="0" i="1" strike="noStrike" dirty="0">
                <a:solidFill>
                  <a:srgbClr val="000000"/>
                </a:solidFill>
                <a:effectLst/>
                <a:latin typeface="Arial" panose="020B0604020202020204" pitchFamily="34" charset="0"/>
                <a:cs typeface="Arial" panose="020B0604020202020204" pitchFamily="34" charset="0"/>
              </a:rPr>
              <a:t>decoration</a:t>
            </a:r>
            <a:r>
              <a:rPr lang="en-US" sz="2400" b="0" i="0" strike="noStrike" dirty="0">
                <a:solidFill>
                  <a:srgbClr val="000000"/>
                </a:solidFill>
                <a:effectLst/>
                <a:latin typeface="Arial" panose="020B0604020202020204" pitchFamily="34" charset="0"/>
                <a:cs typeface="Arial" panose="020B0604020202020204" pitchFamily="34" charset="0"/>
              </a:rPr>
              <a:t>; by implication the </a:t>
            </a:r>
            <a:r>
              <a:rPr lang="en-US" sz="2400" b="0" i="1" strike="noStrike" dirty="0">
                <a:solidFill>
                  <a:srgbClr val="000000"/>
                </a:solidFill>
                <a:effectLst/>
                <a:latin typeface="Arial" panose="020B0604020202020204" pitchFamily="34" charset="0"/>
                <a:cs typeface="Arial" panose="020B0604020202020204" pitchFamily="34" charset="0"/>
              </a:rPr>
              <a:t>world</a:t>
            </a:r>
            <a:r>
              <a:rPr lang="en-US" sz="2400" b="0" i="0" strike="noStrike" dirty="0">
                <a:solidFill>
                  <a:srgbClr val="000000"/>
                </a:solidFill>
                <a:effectLst/>
                <a:latin typeface="Arial" panose="020B0604020202020204" pitchFamily="34" charset="0"/>
                <a:cs typeface="Arial" panose="020B0604020202020204" pitchFamily="34" charset="0"/>
              </a:rPr>
              <a:t> (in a wide or narrow sense</a:t>
            </a:r>
            <a:r>
              <a:rPr lang="en-US" sz="2400" b="1" i="0" strike="noStrike" dirty="0">
                <a:solidFill>
                  <a:srgbClr val="C00000"/>
                </a:solidFill>
                <a:effectLst/>
                <a:latin typeface="Arial" panose="020B0604020202020204" pitchFamily="34" charset="0"/>
                <a:cs typeface="Arial" panose="020B0604020202020204" pitchFamily="34" charset="0"/>
              </a:rPr>
              <a:t>, including its inhabitants, literally or figuratively [morally]):</a:t>
            </a:r>
            <a:r>
              <a:rPr lang="en-US" sz="2400" b="0" i="0" strike="noStrike" dirty="0">
                <a:solidFill>
                  <a:srgbClr val="000000"/>
                </a:solidFill>
                <a:effectLst/>
                <a:latin typeface="Arial" panose="020B0604020202020204" pitchFamily="34" charset="0"/>
                <a:cs typeface="Arial" panose="020B0604020202020204" pitchFamily="34" charset="0"/>
              </a:rPr>
              <a:t> - adorning, world.</a:t>
            </a:r>
          </a:p>
          <a:p>
            <a:pPr marL="461963" lvl="1">
              <a:spcBef>
                <a:spcPts val="400"/>
              </a:spcBef>
              <a:spcAft>
                <a:spcPts val="300"/>
              </a:spcAft>
            </a:pPr>
            <a:endParaRPr lang="en-US" sz="1000" b="1" i="0" strike="noStrike" dirty="0">
              <a:solidFill>
                <a:srgbClr val="000000"/>
              </a:solidFill>
              <a:effectLst/>
              <a:latin typeface="Arial" panose="020B0604020202020204" pitchFamily="34" charset="0"/>
              <a:cs typeface="Arial" panose="020B0604020202020204" pitchFamily="34" charset="0"/>
            </a:endParaRPr>
          </a:p>
          <a:p>
            <a:pPr marL="461963" lvl="1"/>
            <a:r>
              <a:rPr lang="en-US" sz="2400" b="1" i="0" strike="noStrike" dirty="0">
                <a:solidFill>
                  <a:srgbClr val="000000"/>
                </a:solidFill>
                <a:effectLst/>
                <a:latin typeface="Arial" panose="020B0604020202020204" pitchFamily="34" charset="0"/>
                <a:cs typeface="Arial" panose="020B0604020202020204" pitchFamily="34" charset="0"/>
              </a:rPr>
              <a:t>Mounce’s</a:t>
            </a:r>
            <a:r>
              <a:rPr lang="en-US" sz="2400" dirty="0">
                <a:latin typeface="Arial" panose="020B0604020202020204" pitchFamily="34" charset="0"/>
                <a:cs typeface="Arial" panose="020B0604020202020204" pitchFamily="34" charset="0"/>
              </a:rPr>
              <a:t> - </a:t>
            </a:r>
            <a:r>
              <a:rPr lang="en-US" sz="2400" b="0" i="0" strike="noStrike" dirty="0">
                <a:solidFill>
                  <a:srgbClr val="000000"/>
                </a:solidFill>
                <a:effectLst/>
                <a:latin typeface="Arial" panose="020B0604020202020204" pitchFamily="34" charset="0"/>
                <a:cs typeface="Arial" panose="020B0604020202020204" pitchFamily="34" charset="0"/>
              </a:rPr>
              <a:t>world: earth, world system, whole universe; adornment. </a:t>
            </a:r>
            <a:r>
              <a:rPr lang="en-US" sz="2400" i="0" strike="noStrike" dirty="0">
                <a:solidFill>
                  <a:srgbClr val="C00000"/>
                </a:solidFill>
                <a:effectLst/>
                <a:latin typeface="Arial" panose="020B0604020202020204" pitchFamily="34" charset="0"/>
                <a:cs typeface="Arial" panose="020B0604020202020204" pitchFamily="34" charset="0"/>
              </a:rPr>
              <a:t>In some contexts</a:t>
            </a:r>
            <a:r>
              <a:rPr lang="en-US" sz="2400" b="1" i="0" strike="noStrike" dirty="0">
                <a:solidFill>
                  <a:srgbClr val="C00000"/>
                </a:solidFill>
                <a:effectLst/>
                <a:latin typeface="Arial" panose="020B0604020202020204" pitchFamily="34" charset="0"/>
                <a:cs typeface="Arial" panose="020B0604020202020204" pitchFamily="34" charset="0"/>
              </a:rPr>
              <a:t>, the world is simply the place where people live,</a:t>
            </a:r>
            <a:r>
              <a:rPr lang="en-US" sz="2400" b="0" i="0" strike="noStrike" dirty="0">
                <a:solidFill>
                  <a:srgbClr val="000000"/>
                </a:solidFill>
                <a:effectLst/>
                <a:latin typeface="Arial" panose="020B0604020202020204" pitchFamily="34" charset="0"/>
                <a:cs typeface="Arial" panose="020B0604020202020204" pitchFamily="34" charset="0"/>
              </a:rPr>
              <a:t> in other contexts (especially in John), the world is a system opposed to God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itle 1">
            <a:extLst>
              <a:ext uri="{FF2B5EF4-FFF2-40B4-BE49-F238E27FC236}">
                <a16:creationId xmlns:a16="http://schemas.microsoft.com/office/drawing/2014/main" id="{8512A156-0248-0D1D-BFFE-A1343DFF46ED}"/>
              </a:ext>
            </a:extLst>
          </p:cNvPr>
          <p:cNvSpPr txBox="1">
            <a:spLocks/>
          </p:cNvSpPr>
          <p:nvPr/>
        </p:nvSpPr>
        <p:spPr bwMode="blackWhite">
          <a:xfrm>
            <a:off x="1185321" y="520468"/>
            <a:ext cx="6497984" cy="546473"/>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3600" b="1" dirty="0">
                <a:solidFill>
                  <a:srgbClr val="002060"/>
                </a:solidFill>
              </a:rPr>
              <a:t>battlefields –</a:t>
            </a:r>
            <a:r>
              <a:rPr lang="en-CA" sz="3600" b="1" dirty="0">
                <a:solidFill>
                  <a:srgbClr val="C00000"/>
                </a:solidFill>
              </a:rPr>
              <a:t>THE world</a:t>
            </a:r>
            <a:endParaRPr lang="en-US" sz="3600" b="1" dirty="0">
              <a:solidFill>
                <a:srgbClr val="C00000"/>
              </a:solidFill>
            </a:endParaRPr>
          </a:p>
        </p:txBody>
      </p:sp>
      <p:pic>
        <p:nvPicPr>
          <p:cNvPr id="4" name="Picture 3">
            <a:extLst>
              <a:ext uri="{FF2B5EF4-FFF2-40B4-BE49-F238E27FC236}">
                <a16:creationId xmlns:a16="http://schemas.microsoft.com/office/drawing/2014/main" id="{F6A1DEF4-23AD-6CB5-239B-E0F1A2CC24EE}"/>
              </a:ext>
            </a:extLst>
          </p:cNvPr>
          <p:cNvPicPr>
            <a:picLocks noChangeAspect="1"/>
          </p:cNvPicPr>
          <p:nvPr/>
        </p:nvPicPr>
        <p:blipFill>
          <a:blip r:embed="rId5"/>
          <a:stretch>
            <a:fillRect/>
          </a:stretch>
        </p:blipFill>
        <p:spPr>
          <a:xfrm>
            <a:off x="7683305" y="495732"/>
            <a:ext cx="2133875" cy="595946"/>
          </a:xfrm>
          <a:prstGeom prst="rect">
            <a:avLst/>
          </a:prstGeom>
        </p:spPr>
      </p:pic>
    </p:spTree>
    <p:extLst>
      <p:ext uri="{BB962C8B-B14F-4D97-AF65-F5344CB8AC3E}">
        <p14:creationId xmlns:p14="http://schemas.microsoft.com/office/powerpoint/2010/main" val="2365229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38</a:t>
            </a:fld>
            <a:endParaRPr lang="en-US"/>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701715" y="1395624"/>
            <a:ext cx="11795599" cy="732508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1600" b="1" dirty="0">
                <a:solidFill>
                  <a:srgbClr val="C00000"/>
                </a:solidFill>
                <a:latin typeface="+mn-lt"/>
                <a:cs typeface="Arial" panose="020B0604020202020204" pitchFamily="34" charset="0"/>
              </a:rPr>
              <a:t>Spiritual Warfare</a:t>
            </a:r>
          </a:p>
          <a:p>
            <a:r>
              <a:rPr lang="en-US" sz="2800" b="1" dirty="0">
                <a:solidFill>
                  <a:srgbClr val="C00000"/>
                </a:solidFill>
                <a:latin typeface="+mn-lt"/>
                <a:cs typeface="Arial" panose="020B0604020202020204" pitchFamily="34" charset="0"/>
              </a:rPr>
              <a:t>Key Strategy – Blind men to need for Salvation through Jesus Christ</a:t>
            </a:r>
          </a:p>
          <a:p>
            <a:pPr eaLnBrk="0" fontAlgn="base" hangingPunct="0">
              <a:spcBef>
                <a:spcPct val="0"/>
              </a:spcBef>
              <a:spcAft>
                <a:spcPct val="0"/>
              </a:spcAft>
              <a:buClrTx/>
            </a:pPr>
            <a:endParaRPr kumimoji="0" lang="en-US" altLang="en-US" sz="1600" b="1" i="0" u="none" strike="noStrike" cap="none" normalizeH="0" baseline="0" dirty="0">
              <a:ln>
                <a:noFill/>
              </a:ln>
              <a:solidFill>
                <a:srgbClr val="080809"/>
              </a:solidFill>
              <a:effectLst/>
              <a:latin typeface="+mn-lt"/>
              <a:cs typeface="Arial" panose="020B0604020202020204" pitchFamily="34" charset="0"/>
            </a:endParaRPr>
          </a:p>
          <a:p>
            <a:pPr eaLnBrk="0" fontAlgn="base" hangingPunct="0">
              <a:spcBef>
                <a:spcPct val="0"/>
              </a:spcBef>
              <a:spcAft>
                <a:spcPct val="0"/>
              </a:spcAft>
              <a:buClrTx/>
            </a:pPr>
            <a:r>
              <a:rPr kumimoji="0" lang="en-US" altLang="en-US" sz="2800" b="1" i="0" u="none" strike="noStrike" cap="none" normalizeH="0" baseline="0" dirty="0">
                <a:ln>
                  <a:noFill/>
                </a:ln>
                <a:solidFill>
                  <a:srgbClr val="080809"/>
                </a:solidFill>
                <a:effectLst/>
                <a:latin typeface="+mn-lt"/>
                <a:cs typeface="Arial" panose="020B0604020202020204" pitchFamily="34" charset="0"/>
              </a:rPr>
              <a:t>John 3:</a:t>
            </a:r>
            <a:r>
              <a:rPr lang="en-US" sz="2800" b="1" i="0" dirty="0">
                <a:solidFill>
                  <a:srgbClr val="303336"/>
                </a:solidFill>
                <a:effectLst/>
                <a:latin typeface="+mn-lt"/>
                <a:cs typeface="Arial" panose="020B0604020202020204" pitchFamily="34" charset="0"/>
              </a:rPr>
              <a:t>3 </a:t>
            </a:r>
            <a:r>
              <a:rPr lang="en-US" sz="2800" i="0" dirty="0">
                <a:solidFill>
                  <a:srgbClr val="303336"/>
                </a:solidFill>
                <a:effectLst/>
                <a:latin typeface="+mn-lt"/>
                <a:cs typeface="Arial" panose="020B0604020202020204" pitchFamily="34" charset="0"/>
              </a:rPr>
              <a:t>Jesus responded and said to him, </a:t>
            </a:r>
            <a:r>
              <a:rPr lang="en-US" sz="2800" b="1" i="0" dirty="0">
                <a:solidFill>
                  <a:schemeClr val="accent1">
                    <a:lumMod val="75000"/>
                  </a:schemeClr>
                </a:solidFill>
                <a:effectLst/>
                <a:latin typeface="+mn-lt"/>
                <a:cs typeface="Arial" panose="020B0604020202020204" pitchFamily="34" charset="0"/>
              </a:rPr>
              <a:t>"Truly, truly, I say to you, unless someone is born </a:t>
            </a:r>
            <a:r>
              <a:rPr lang="en-US" sz="2800" b="1" i="0" dirty="0">
                <a:solidFill>
                  <a:srgbClr val="C00000"/>
                </a:solidFill>
                <a:effectLst/>
                <a:latin typeface="+mn-lt"/>
                <a:cs typeface="Arial" panose="020B0604020202020204" pitchFamily="34" charset="0"/>
              </a:rPr>
              <a:t>again</a:t>
            </a:r>
            <a:r>
              <a:rPr lang="en-US" sz="2800" b="1" i="0" dirty="0">
                <a:solidFill>
                  <a:schemeClr val="accent1">
                    <a:lumMod val="75000"/>
                  </a:schemeClr>
                </a:solidFill>
                <a:effectLst/>
                <a:latin typeface="+mn-lt"/>
                <a:cs typeface="Arial" panose="020B0604020202020204" pitchFamily="34" charset="0"/>
              </a:rPr>
              <a:t> he cannot see the kingdom of God." </a:t>
            </a:r>
            <a:endParaRPr lang="en-US" sz="2800" b="1" dirty="0">
              <a:solidFill>
                <a:schemeClr val="accent1">
                  <a:lumMod val="75000"/>
                </a:schemeClr>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1">
                    <a:lumMod val="75000"/>
                  </a:schemeClr>
                </a:solidFill>
                <a:effectLst/>
                <a:latin typeface="+mn-lt"/>
                <a:cs typeface="Arial" panose="020B0604020202020204" pitchFamily="34" charset="0"/>
              </a:rPr>
              <a:t> </a:t>
            </a:r>
          </a:p>
          <a:p>
            <a:pPr marL="119063"/>
            <a:r>
              <a:rPr lang="en-US" sz="2800" b="1" i="0" strike="noStrike" dirty="0">
                <a:effectLst/>
                <a:latin typeface="+mn-lt"/>
                <a:cs typeface="Arial" panose="020B0604020202020204" pitchFamily="34" charset="0"/>
              </a:rPr>
              <a:t>Thayer’s - </a:t>
            </a:r>
            <a:r>
              <a:rPr lang="en-US" sz="2800" dirty="0">
                <a:solidFill>
                  <a:schemeClr val="tx1"/>
                </a:solidFill>
                <a:latin typeface="+mn-lt"/>
                <a:cs typeface="Arial" panose="020B0604020202020204" pitchFamily="34" charset="0"/>
              </a:rPr>
              <a:t>Born</a:t>
            </a:r>
            <a:r>
              <a:rPr lang="en-US" sz="2800" b="1" dirty="0">
                <a:solidFill>
                  <a:schemeClr val="tx1"/>
                </a:solidFill>
                <a:latin typeface="+mn-lt"/>
                <a:cs typeface="Arial" panose="020B0604020202020204" pitchFamily="34" charset="0"/>
              </a:rPr>
              <a:t> </a:t>
            </a:r>
            <a:r>
              <a:rPr lang="en-US" sz="2800" b="1" u="sng" dirty="0">
                <a:solidFill>
                  <a:schemeClr val="tx1"/>
                </a:solidFill>
                <a:latin typeface="+mn-lt"/>
                <a:cs typeface="Arial" panose="020B0604020202020204" pitchFamily="34" charset="0"/>
              </a:rPr>
              <a:t>again </a:t>
            </a:r>
            <a:r>
              <a:rPr lang="en-US" sz="2800" b="1" dirty="0">
                <a:solidFill>
                  <a:schemeClr val="tx1"/>
                </a:solidFill>
                <a:latin typeface="+mn-lt"/>
                <a:cs typeface="Arial" panose="020B0604020202020204" pitchFamily="34" charset="0"/>
              </a:rPr>
              <a:t> - </a:t>
            </a:r>
            <a:r>
              <a:rPr lang="en-US" sz="2800" b="0" i="0" dirty="0">
                <a:solidFill>
                  <a:srgbClr val="000000"/>
                </a:solidFill>
                <a:effectLst/>
                <a:latin typeface="+mn-lt"/>
                <a:cs typeface="Arial" panose="020B0604020202020204" pitchFamily="34" charset="0"/>
              </a:rPr>
              <a:t>– </a:t>
            </a:r>
            <a:r>
              <a:rPr lang="en-US" sz="2800" dirty="0" err="1">
                <a:latin typeface="Papyrus" panose="020B0602040200020303" pitchFamily="34" charset="77"/>
                <a:cs typeface="Arial" panose="020B0604020202020204" pitchFamily="34" charset="0"/>
              </a:rPr>
              <a:t>ánōthen</a:t>
            </a:r>
            <a:endParaRPr lang="en-US" sz="2800" dirty="0">
              <a:latin typeface="Papyrus" panose="020B0602040200020303" pitchFamily="34" charset="77"/>
              <a:cs typeface="Arial" panose="020B0604020202020204" pitchFamily="34" charset="0"/>
            </a:endParaRPr>
          </a:p>
          <a:p>
            <a:pPr marL="857250"/>
            <a:br>
              <a:rPr lang="en-US" sz="2800" dirty="0">
                <a:latin typeface="+mn-lt"/>
                <a:cs typeface="Arial" panose="020B0604020202020204" pitchFamily="34" charset="0"/>
              </a:rPr>
            </a:br>
            <a:r>
              <a:rPr lang="en-US" sz="2800" dirty="0">
                <a:latin typeface="+mn-lt"/>
                <a:cs typeface="Arial" panose="020B0604020202020204" pitchFamily="34" charset="0"/>
              </a:rPr>
              <a:t>1.  </a:t>
            </a:r>
            <a:r>
              <a:rPr lang="en-US" sz="2800" b="1" i="0" strike="noStrike" dirty="0">
                <a:solidFill>
                  <a:srgbClr val="C00000"/>
                </a:solidFill>
                <a:effectLst/>
                <a:latin typeface="+mn-lt"/>
                <a:cs typeface="Arial" panose="020B0604020202020204" pitchFamily="34" charset="0"/>
              </a:rPr>
              <a:t>from above, from a higher place</a:t>
            </a:r>
          </a:p>
          <a:p>
            <a:pPr marL="925513" lvl="1" algn="l">
              <a:buFont typeface="+mj-lt"/>
              <a:buAutoNum type="arabicPeriod" startAt="2"/>
            </a:pPr>
            <a:r>
              <a:rPr lang="en-US" sz="2800" b="0" i="0" strike="noStrike" dirty="0">
                <a:solidFill>
                  <a:srgbClr val="000000"/>
                </a:solidFill>
                <a:effectLst/>
                <a:latin typeface="+mn-lt"/>
                <a:cs typeface="Arial" panose="020B0604020202020204" pitchFamily="34" charset="0"/>
              </a:rPr>
              <a:t>of things which come from heaven or God</a:t>
            </a:r>
          </a:p>
          <a:p>
            <a:pPr marL="925513" algn="l">
              <a:buFont typeface="+mj-lt"/>
              <a:buAutoNum type="arabicPeriod" startAt="3"/>
            </a:pPr>
            <a:r>
              <a:rPr lang="en-US" sz="2800" b="1" i="0" strike="noStrike" dirty="0">
                <a:solidFill>
                  <a:srgbClr val="C00000"/>
                </a:solidFill>
                <a:effectLst/>
                <a:latin typeface="+mn-lt"/>
                <a:cs typeface="Arial" panose="020B0604020202020204" pitchFamily="34" charset="0"/>
              </a:rPr>
              <a:t>from the first, from the beginning, from the very first</a:t>
            </a:r>
          </a:p>
          <a:p>
            <a:pPr marL="925513" algn="l">
              <a:buFont typeface="+mj-lt"/>
              <a:buAutoNum type="arabicPeriod" startAt="3"/>
            </a:pPr>
            <a:r>
              <a:rPr lang="en-US" sz="2800" b="1" i="0" strike="noStrike" dirty="0">
                <a:solidFill>
                  <a:srgbClr val="C00000"/>
                </a:solidFill>
                <a:effectLst/>
                <a:latin typeface="+mn-lt"/>
                <a:cs typeface="Arial" panose="020B0604020202020204" pitchFamily="34" charset="0"/>
              </a:rPr>
              <a:t>  anew, over again</a:t>
            </a:r>
          </a:p>
          <a:p>
            <a:pPr marL="514350" algn="l">
              <a:buFont typeface="+mj-lt"/>
              <a:buAutoNum type="arabicPeriod" startAt="3"/>
            </a:pPr>
            <a:endParaRPr lang="en-US" sz="1800" b="0" i="0" strike="noStrike" dirty="0">
              <a:solidFill>
                <a:srgbClr val="000000"/>
              </a:solidFill>
              <a:effectLst/>
              <a:latin typeface="+mn-lt"/>
              <a:cs typeface="Arial" panose="020B0604020202020204" pitchFamily="34" charset="0"/>
            </a:endParaRPr>
          </a:p>
          <a:p>
            <a:pPr marL="514350" eaLnBrk="0" fontAlgn="base" hangingPunct="0">
              <a:spcBef>
                <a:spcPct val="0"/>
              </a:spcBef>
              <a:spcAft>
                <a:spcPct val="0"/>
              </a:spcAft>
              <a:buClrTx/>
            </a:pPr>
            <a:r>
              <a:rPr lang="en-US" sz="2800" b="1" i="0" strike="noStrike" dirty="0">
                <a:solidFill>
                  <a:srgbClr val="000000"/>
                </a:solidFill>
                <a:effectLst/>
                <a:latin typeface="+mn-lt"/>
                <a:cs typeface="Arial" panose="020B0604020202020204" pitchFamily="34" charset="0"/>
              </a:rPr>
              <a:t>Strong’s - </a:t>
            </a:r>
            <a:r>
              <a:rPr lang="en-US" sz="2800" b="0" i="0" dirty="0">
                <a:solidFill>
                  <a:srgbClr val="000000"/>
                </a:solidFill>
                <a:effectLst/>
                <a:latin typeface="+mn-lt"/>
                <a:cs typeface="Arial" panose="020B0604020202020204" pitchFamily="34" charset="0"/>
              </a:rPr>
              <a:t>From </a:t>
            </a:r>
            <a:r>
              <a:rPr lang="en-US" sz="2800" b="0" i="0" strike="noStrike" dirty="0">
                <a:effectLst/>
                <a:latin typeface="+mn-lt"/>
                <a:cs typeface="Arial" panose="020B0604020202020204" pitchFamily="34" charset="0"/>
                <a:hlinkClick r:id="rId3"/>
              </a:rPr>
              <a:t>G507</a:t>
            </a:r>
            <a:r>
              <a:rPr lang="en-US" sz="2800" b="0" i="0" dirty="0">
                <a:solidFill>
                  <a:srgbClr val="000000"/>
                </a:solidFill>
                <a:effectLst/>
                <a:latin typeface="+mn-lt"/>
                <a:cs typeface="Arial" panose="020B0604020202020204" pitchFamily="34" charset="0"/>
              </a:rPr>
              <a:t>; </a:t>
            </a:r>
            <a:r>
              <a:rPr lang="en-US" sz="2800" b="0" i="1" strike="noStrike" dirty="0">
                <a:solidFill>
                  <a:srgbClr val="000000"/>
                </a:solidFill>
                <a:effectLst/>
                <a:latin typeface="+mn-lt"/>
                <a:cs typeface="Arial" panose="020B0604020202020204" pitchFamily="34" charset="0"/>
              </a:rPr>
              <a:t>from</a:t>
            </a:r>
            <a:r>
              <a:rPr lang="en-US" sz="2800" b="0" i="0" dirty="0">
                <a:solidFill>
                  <a:srgbClr val="000000"/>
                </a:solidFill>
                <a:effectLst/>
                <a:latin typeface="+mn-lt"/>
                <a:cs typeface="Arial" panose="020B0604020202020204" pitchFamily="34" charset="0"/>
              </a:rPr>
              <a:t> </a:t>
            </a:r>
            <a:r>
              <a:rPr lang="en-US" sz="2800" b="0" i="1" strike="noStrike" dirty="0">
                <a:solidFill>
                  <a:srgbClr val="000000"/>
                </a:solidFill>
                <a:effectLst/>
                <a:latin typeface="+mn-lt"/>
                <a:cs typeface="Arial" panose="020B0604020202020204" pitchFamily="34" charset="0"/>
              </a:rPr>
              <a:t>above</a:t>
            </a:r>
            <a:r>
              <a:rPr lang="en-US" sz="2800" b="0" i="0" dirty="0">
                <a:solidFill>
                  <a:srgbClr val="000000"/>
                </a:solidFill>
                <a:effectLst/>
                <a:latin typeface="+mn-lt"/>
                <a:cs typeface="Arial" panose="020B0604020202020204" pitchFamily="34" charset="0"/>
              </a:rPr>
              <a:t>; by analogy </a:t>
            </a:r>
            <a:r>
              <a:rPr lang="en-US" sz="2800" b="0" i="1" strike="noStrike" dirty="0">
                <a:solidFill>
                  <a:srgbClr val="000000"/>
                </a:solidFill>
                <a:effectLst/>
                <a:latin typeface="+mn-lt"/>
                <a:cs typeface="Arial" panose="020B0604020202020204" pitchFamily="34" charset="0"/>
              </a:rPr>
              <a:t>from</a:t>
            </a:r>
            <a:r>
              <a:rPr lang="en-US" sz="2800" b="0" i="0" dirty="0">
                <a:solidFill>
                  <a:srgbClr val="000000"/>
                </a:solidFill>
                <a:effectLst/>
                <a:latin typeface="+mn-lt"/>
                <a:cs typeface="Arial" panose="020B0604020202020204" pitchFamily="34" charset="0"/>
              </a:rPr>
              <a:t> </a:t>
            </a:r>
            <a:r>
              <a:rPr lang="en-US" sz="2800" b="0" i="1" strike="noStrike" dirty="0">
                <a:solidFill>
                  <a:srgbClr val="000000"/>
                </a:solidFill>
                <a:effectLst/>
                <a:latin typeface="+mn-lt"/>
                <a:cs typeface="Arial" panose="020B0604020202020204" pitchFamily="34" charset="0"/>
              </a:rPr>
              <a:t>the</a:t>
            </a:r>
            <a:r>
              <a:rPr lang="en-US" sz="2800" b="0" i="0" dirty="0">
                <a:solidFill>
                  <a:srgbClr val="000000"/>
                </a:solidFill>
                <a:effectLst/>
                <a:latin typeface="+mn-lt"/>
                <a:cs typeface="Arial" panose="020B0604020202020204" pitchFamily="34" charset="0"/>
              </a:rPr>
              <a:t> </a:t>
            </a:r>
            <a:r>
              <a:rPr lang="en-US" sz="2800" b="0" i="1" strike="noStrike" dirty="0">
                <a:solidFill>
                  <a:srgbClr val="000000"/>
                </a:solidFill>
                <a:effectLst/>
                <a:latin typeface="+mn-lt"/>
                <a:cs typeface="Arial" panose="020B0604020202020204" pitchFamily="34" charset="0"/>
              </a:rPr>
              <a:t>first</a:t>
            </a:r>
            <a:r>
              <a:rPr lang="en-US" sz="2800" b="0" i="0" dirty="0">
                <a:solidFill>
                  <a:srgbClr val="000000"/>
                </a:solidFill>
                <a:effectLst/>
                <a:latin typeface="+mn-lt"/>
                <a:cs typeface="Arial" panose="020B0604020202020204" pitchFamily="34" charset="0"/>
              </a:rPr>
              <a:t>; by implication </a:t>
            </a:r>
            <a:r>
              <a:rPr lang="en-US" sz="2800" b="0" i="1" strike="noStrike" dirty="0">
                <a:solidFill>
                  <a:srgbClr val="000000"/>
                </a:solidFill>
                <a:effectLst/>
                <a:latin typeface="+mn-lt"/>
                <a:cs typeface="Arial" panose="020B0604020202020204" pitchFamily="34" charset="0"/>
              </a:rPr>
              <a:t>anew:</a:t>
            </a:r>
            <a:r>
              <a:rPr lang="en-US" sz="2800" b="0" i="0" dirty="0">
                <a:solidFill>
                  <a:srgbClr val="000000"/>
                </a:solidFill>
                <a:effectLst/>
                <a:latin typeface="+mn-lt"/>
                <a:cs typeface="Arial" panose="020B0604020202020204" pitchFamily="34" charset="0"/>
              </a:rPr>
              <a:t> - </a:t>
            </a:r>
            <a:r>
              <a:rPr lang="en-US" sz="2800" b="1" i="0" dirty="0">
                <a:solidFill>
                  <a:srgbClr val="C00000"/>
                </a:solidFill>
                <a:effectLst/>
                <a:latin typeface="+mn-lt"/>
                <a:cs typeface="Arial" panose="020B0604020202020204" pitchFamily="34" charset="0"/>
              </a:rPr>
              <a:t>from above, again, from the beginning (very first), the top.</a:t>
            </a:r>
          </a:p>
          <a:p>
            <a:pPr marL="514350" eaLnBrk="0" fontAlgn="base" hangingPunct="0">
              <a:spcBef>
                <a:spcPct val="0"/>
              </a:spcBef>
              <a:spcAft>
                <a:spcPct val="0"/>
              </a:spcAft>
              <a:buClrTx/>
            </a:pPr>
            <a:endParaRPr lang="en-US" b="0" i="0" dirty="0">
              <a:solidFill>
                <a:srgbClr val="000000"/>
              </a:solidFill>
              <a:effectLst/>
              <a:latin typeface="+mn-lt"/>
              <a:cs typeface="Arial" panose="020B0604020202020204" pitchFamily="34" charset="0"/>
            </a:endParaRPr>
          </a:p>
          <a:p>
            <a:pPr marL="514350" eaLnBrk="0" fontAlgn="base" hangingPunct="0">
              <a:spcBef>
                <a:spcPct val="0"/>
              </a:spcBef>
              <a:spcAft>
                <a:spcPct val="0"/>
              </a:spcAft>
              <a:buClrTx/>
            </a:pPr>
            <a:r>
              <a:rPr lang="en-US" sz="2800" b="1" i="0" strike="noStrike" dirty="0">
                <a:solidFill>
                  <a:srgbClr val="000000"/>
                </a:solidFill>
                <a:effectLst/>
                <a:latin typeface="+mn-lt"/>
                <a:cs typeface="Arial" panose="020B0604020202020204" pitchFamily="34" charset="0"/>
              </a:rPr>
              <a:t>Mounce’s - </a:t>
            </a:r>
            <a:r>
              <a:rPr lang="en-US" sz="2800" b="1" i="0" dirty="0">
                <a:solidFill>
                  <a:srgbClr val="C00000"/>
                </a:solidFill>
                <a:effectLst/>
                <a:latin typeface="+mn-lt"/>
                <a:cs typeface="Arial" panose="020B0604020202020204" pitchFamily="34" charset="0"/>
              </a:rPr>
              <a:t>from above; from the beginning; again, anew</a:t>
            </a:r>
            <a:endParaRPr lang="en-US" sz="2800" b="1" dirty="0">
              <a:solidFill>
                <a:srgbClr val="C00000"/>
              </a:solidFill>
              <a:latin typeface="+mn-lt"/>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itle 1">
            <a:extLst>
              <a:ext uri="{FF2B5EF4-FFF2-40B4-BE49-F238E27FC236}">
                <a16:creationId xmlns:a16="http://schemas.microsoft.com/office/drawing/2014/main" id="{D9BF32DD-7566-8D03-4F36-BF4D33341582}"/>
              </a:ext>
            </a:extLst>
          </p:cNvPr>
          <p:cNvSpPr txBox="1">
            <a:spLocks/>
          </p:cNvSpPr>
          <p:nvPr/>
        </p:nvSpPr>
        <p:spPr bwMode="blackWhite">
          <a:xfrm>
            <a:off x="701715" y="568577"/>
            <a:ext cx="7173259" cy="546473"/>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BATTLEFIELDS–</a:t>
            </a:r>
            <a:r>
              <a:rPr lang="en-CA" sz="4000" b="1" dirty="0">
                <a:solidFill>
                  <a:srgbClr val="C00000"/>
                </a:solidFill>
              </a:rPr>
              <a:t>THE world</a:t>
            </a:r>
            <a:endParaRPr lang="en-US" sz="4000" b="1" dirty="0">
              <a:solidFill>
                <a:srgbClr val="C00000"/>
              </a:solidFill>
            </a:endParaRPr>
          </a:p>
        </p:txBody>
      </p:sp>
      <p:pic>
        <p:nvPicPr>
          <p:cNvPr id="5" name="Picture 4">
            <a:extLst>
              <a:ext uri="{FF2B5EF4-FFF2-40B4-BE49-F238E27FC236}">
                <a16:creationId xmlns:a16="http://schemas.microsoft.com/office/drawing/2014/main" id="{1D8EB8B7-C723-9877-6673-335F8B1DFC76}"/>
              </a:ext>
            </a:extLst>
          </p:cNvPr>
          <p:cNvPicPr>
            <a:picLocks noChangeAspect="1"/>
          </p:cNvPicPr>
          <p:nvPr/>
        </p:nvPicPr>
        <p:blipFill>
          <a:blip r:embed="rId5"/>
          <a:stretch>
            <a:fillRect/>
          </a:stretch>
        </p:blipFill>
        <p:spPr>
          <a:xfrm>
            <a:off x="7874974" y="543764"/>
            <a:ext cx="2133875" cy="595946"/>
          </a:xfrm>
          <a:prstGeom prst="rect">
            <a:avLst/>
          </a:prstGeom>
        </p:spPr>
      </p:pic>
    </p:spTree>
    <p:extLst>
      <p:ext uri="{BB962C8B-B14F-4D97-AF65-F5344CB8AC3E}">
        <p14:creationId xmlns:p14="http://schemas.microsoft.com/office/powerpoint/2010/main" val="4768017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39</a:t>
            </a:fld>
            <a:endParaRPr lang="en-US"/>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701715" y="1619852"/>
            <a:ext cx="11525368" cy="722505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rgbClr val="C00000"/>
                </a:solidFill>
                <a:latin typeface="+mn-lt"/>
                <a:cs typeface="Arial" panose="020B0604020202020204" pitchFamily="34" charset="0"/>
              </a:rPr>
              <a:t>Spiritual Warfare</a:t>
            </a:r>
          </a:p>
          <a:p>
            <a:r>
              <a:rPr lang="en-US" sz="2800" b="1" dirty="0">
                <a:solidFill>
                  <a:srgbClr val="C00000"/>
                </a:solidFill>
                <a:latin typeface="+mn-lt"/>
                <a:cs typeface="Arial" panose="020B0604020202020204" pitchFamily="34" charset="0"/>
              </a:rPr>
              <a:t>Key Strategy – Blind men to need for Salvation through Jesus Christ</a:t>
            </a:r>
          </a:p>
          <a:p>
            <a:endParaRPr lang="en-US" altLang="en-US" sz="1050" b="1" dirty="0">
              <a:solidFill>
                <a:srgbClr val="080809"/>
              </a:solidFill>
              <a:latin typeface="+mn-lt"/>
              <a:cs typeface="Arial" panose="020B0604020202020204" pitchFamily="34" charset="0"/>
            </a:endParaRPr>
          </a:p>
          <a:p>
            <a:pPr eaLnBrk="0" fontAlgn="base" hangingPunct="0">
              <a:spcBef>
                <a:spcPct val="0"/>
              </a:spcBef>
              <a:spcAft>
                <a:spcPct val="0"/>
              </a:spcAft>
              <a:buClrTx/>
            </a:pPr>
            <a:r>
              <a:rPr kumimoji="0" lang="en-US" altLang="en-US" sz="2300" b="1" i="0" u="none" strike="noStrike" cap="none" normalizeH="0" baseline="0" dirty="0">
                <a:ln>
                  <a:noFill/>
                </a:ln>
                <a:solidFill>
                  <a:srgbClr val="080809"/>
                </a:solidFill>
                <a:effectLst/>
                <a:latin typeface="+mn-lt"/>
                <a:cs typeface="Arial" panose="020B0604020202020204" pitchFamily="34" charset="0"/>
              </a:rPr>
              <a:t>John 3:</a:t>
            </a:r>
            <a:r>
              <a:rPr lang="en-US" sz="2300" b="1" i="0" dirty="0">
                <a:solidFill>
                  <a:srgbClr val="303336"/>
                </a:solidFill>
                <a:effectLst/>
                <a:latin typeface="+mn-lt"/>
                <a:cs typeface="Arial" panose="020B0604020202020204" pitchFamily="34" charset="0"/>
              </a:rPr>
              <a:t>3 </a:t>
            </a:r>
            <a:r>
              <a:rPr lang="en-US" sz="2300" i="0" dirty="0">
                <a:solidFill>
                  <a:srgbClr val="303336"/>
                </a:solidFill>
                <a:effectLst/>
                <a:latin typeface="+mn-lt"/>
                <a:cs typeface="Arial" panose="020B0604020202020204" pitchFamily="34" charset="0"/>
              </a:rPr>
              <a:t>Jesus responded and said to him, </a:t>
            </a:r>
            <a:r>
              <a:rPr lang="en-US" sz="2300" b="1" i="0" dirty="0">
                <a:solidFill>
                  <a:schemeClr val="accent1">
                    <a:lumMod val="75000"/>
                  </a:schemeClr>
                </a:solidFill>
                <a:effectLst/>
                <a:latin typeface="+mn-lt"/>
                <a:cs typeface="Arial" panose="020B0604020202020204" pitchFamily="34" charset="0"/>
              </a:rPr>
              <a:t>"Truly, truly, I say to you, unless someone is born again he cannot see the </a:t>
            </a:r>
            <a:r>
              <a:rPr lang="en-US" sz="2300" b="1" i="0" dirty="0">
                <a:solidFill>
                  <a:srgbClr val="C00000"/>
                </a:solidFill>
                <a:effectLst/>
                <a:latin typeface="+mn-lt"/>
                <a:cs typeface="Arial" panose="020B0604020202020204" pitchFamily="34" charset="0"/>
              </a:rPr>
              <a:t>kingdom</a:t>
            </a:r>
            <a:r>
              <a:rPr lang="en-US" sz="2300" b="1" i="0" dirty="0">
                <a:solidFill>
                  <a:schemeClr val="accent1">
                    <a:lumMod val="75000"/>
                  </a:schemeClr>
                </a:solidFill>
                <a:effectLst/>
                <a:latin typeface="+mn-lt"/>
                <a:cs typeface="Arial" panose="020B0604020202020204" pitchFamily="34" charset="0"/>
              </a:rPr>
              <a:t> of God." </a:t>
            </a:r>
            <a:endParaRPr lang="en-US" sz="2300" b="1" dirty="0">
              <a:solidFill>
                <a:schemeClr val="accent1">
                  <a:lumMod val="75000"/>
                </a:schemeClr>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chemeClr val="accent1">
                    <a:lumMod val="75000"/>
                  </a:schemeClr>
                </a:solidFill>
                <a:effectLst/>
                <a:latin typeface="+mn-lt"/>
                <a:cs typeface="Arial" panose="020B0604020202020204" pitchFamily="34" charset="0"/>
              </a:rPr>
              <a:t> </a:t>
            </a:r>
          </a:p>
          <a:p>
            <a:pPr algn="l"/>
            <a:r>
              <a:rPr lang="en-US" sz="2300" dirty="0">
                <a:solidFill>
                  <a:schemeClr val="tx1"/>
                </a:solidFill>
                <a:latin typeface="+mn-lt"/>
                <a:cs typeface="Arial" panose="020B0604020202020204" pitchFamily="34" charset="0"/>
              </a:rPr>
              <a:t>Kingdom </a:t>
            </a:r>
            <a:r>
              <a:rPr lang="en-US" sz="2800" b="1" dirty="0">
                <a:solidFill>
                  <a:schemeClr val="tx1"/>
                </a:solidFill>
                <a:latin typeface="Papyrus" panose="020B0602040200020303" pitchFamily="34" charset="77"/>
                <a:cs typeface="Arial" panose="020B0604020202020204" pitchFamily="34" charset="0"/>
              </a:rPr>
              <a:t>– </a:t>
            </a:r>
            <a:r>
              <a:rPr lang="en-US" sz="2800" b="0" i="0" dirty="0" err="1">
                <a:solidFill>
                  <a:srgbClr val="000000"/>
                </a:solidFill>
                <a:effectLst/>
                <a:latin typeface="Papyrus" panose="020B0602040200020303" pitchFamily="34" charset="77"/>
                <a:cs typeface="Arial" panose="020B0604020202020204" pitchFamily="34" charset="0"/>
              </a:rPr>
              <a:t>basileía</a:t>
            </a:r>
            <a:r>
              <a:rPr lang="en-US" sz="2800" dirty="0">
                <a:latin typeface="Papyrus" panose="020B0602040200020303" pitchFamily="34" charset="77"/>
                <a:cs typeface="Arial" panose="020B0604020202020204" pitchFamily="34" charset="0"/>
              </a:rPr>
              <a:t> </a:t>
            </a:r>
            <a:r>
              <a:rPr lang="en-US" sz="2800" b="0" i="0" dirty="0">
                <a:solidFill>
                  <a:srgbClr val="000000"/>
                </a:solidFill>
                <a:effectLst/>
                <a:latin typeface="Papyrus" panose="020B0602040200020303" pitchFamily="34" charset="77"/>
                <a:cs typeface="Arial" panose="020B0604020202020204" pitchFamily="34" charset="0"/>
              </a:rPr>
              <a:t> – </a:t>
            </a:r>
            <a:endParaRPr lang="en-US" sz="2300" b="0" i="0" dirty="0">
              <a:solidFill>
                <a:srgbClr val="000000"/>
              </a:solidFill>
              <a:effectLst/>
              <a:latin typeface="Papyrus" panose="020B0602040200020303" pitchFamily="34" charset="77"/>
              <a:cs typeface="Arial" panose="020B0604020202020204" pitchFamily="34" charset="0"/>
            </a:endParaRPr>
          </a:p>
          <a:p>
            <a:pPr algn="l"/>
            <a:endParaRPr lang="en-US" sz="1600" b="0" i="0" dirty="0">
              <a:effectLst/>
              <a:latin typeface="+mn-lt"/>
              <a:cs typeface="Arial" panose="020B0604020202020204" pitchFamily="34" charset="0"/>
            </a:endParaRPr>
          </a:p>
          <a:p>
            <a:pPr marL="461963" algn="l"/>
            <a:r>
              <a:rPr lang="en-US" sz="2300" b="1" i="0" u="sng" strike="noStrike" dirty="0">
                <a:effectLst/>
                <a:latin typeface="+mn-lt"/>
                <a:cs typeface="Arial" panose="020B0604020202020204" pitchFamily="34" charset="0"/>
              </a:rPr>
              <a:t>Thayer's</a:t>
            </a:r>
            <a:br>
              <a:rPr lang="en-US" sz="2300" dirty="0">
                <a:latin typeface="+mn-lt"/>
                <a:cs typeface="Arial" panose="020B0604020202020204" pitchFamily="34" charset="0"/>
              </a:rPr>
            </a:br>
            <a:r>
              <a:rPr lang="en-US" sz="2300" dirty="0">
                <a:latin typeface="+mn-lt"/>
                <a:cs typeface="Arial" panose="020B0604020202020204" pitchFamily="34" charset="0"/>
              </a:rPr>
              <a:t>1.  </a:t>
            </a:r>
            <a:r>
              <a:rPr lang="en-US" sz="2300" b="1" i="0" u="none" strike="noStrike" dirty="0">
                <a:solidFill>
                  <a:srgbClr val="000000"/>
                </a:solidFill>
                <a:effectLst/>
                <a:latin typeface="+mn-lt"/>
                <a:cs typeface="Arial" panose="020B0604020202020204" pitchFamily="34" charset="0"/>
              </a:rPr>
              <a:t>royal power, kingship, dominion, rule</a:t>
            </a:r>
          </a:p>
          <a:p>
            <a:pPr marL="461963" lvl="1" algn="l">
              <a:buFont typeface="+mj-lt"/>
              <a:buAutoNum type="arabicPeriod"/>
            </a:pPr>
            <a:r>
              <a:rPr lang="en-US" sz="2300" b="1" i="0" u="sng" strike="noStrike" dirty="0">
                <a:solidFill>
                  <a:srgbClr val="000000"/>
                </a:solidFill>
                <a:effectLst/>
                <a:latin typeface="+mn-lt"/>
                <a:cs typeface="Arial" panose="020B0604020202020204" pitchFamily="34" charset="0"/>
              </a:rPr>
              <a:t>not to be confused with an actual kingdom</a:t>
            </a:r>
            <a:r>
              <a:rPr lang="en-US" sz="2300" b="1" i="0" strike="noStrike" dirty="0">
                <a:solidFill>
                  <a:srgbClr val="000000"/>
                </a:solidFill>
                <a:effectLst/>
                <a:latin typeface="+mn-lt"/>
                <a:cs typeface="Arial" panose="020B0604020202020204" pitchFamily="34" charset="0"/>
              </a:rPr>
              <a:t> </a:t>
            </a:r>
            <a:r>
              <a:rPr lang="en-US" sz="2300" b="1" i="0" u="none" strike="noStrike" dirty="0">
                <a:solidFill>
                  <a:srgbClr val="C00000"/>
                </a:solidFill>
                <a:effectLst/>
                <a:latin typeface="+mn-lt"/>
                <a:cs typeface="Arial" panose="020B0604020202020204" pitchFamily="34" charset="0"/>
              </a:rPr>
              <a:t>but rather the right or authority to rule over a kingdom</a:t>
            </a:r>
          </a:p>
          <a:p>
            <a:pPr marL="461963" lvl="1" algn="l">
              <a:buFont typeface="+mj-lt"/>
              <a:buAutoNum type="arabicPeriod"/>
            </a:pPr>
            <a:r>
              <a:rPr lang="en-US" sz="2300" b="0" i="0" u="none" strike="noStrike" dirty="0">
                <a:solidFill>
                  <a:srgbClr val="000000"/>
                </a:solidFill>
                <a:effectLst/>
                <a:latin typeface="+mn-lt"/>
                <a:cs typeface="Arial" panose="020B0604020202020204" pitchFamily="34" charset="0"/>
              </a:rPr>
              <a:t>of the royal power of Jesus as the triumphant Messiah</a:t>
            </a:r>
          </a:p>
          <a:p>
            <a:pPr marL="461963" lvl="1" algn="l">
              <a:buFont typeface="+mj-lt"/>
              <a:buAutoNum type="arabicPeriod"/>
            </a:pPr>
            <a:r>
              <a:rPr lang="en-US" sz="2300" b="1" i="0" u="none" strike="noStrike" dirty="0">
                <a:solidFill>
                  <a:srgbClr val="C00000"/>
                </a:solidFill>
                <a:effectLst/>
                <a:latin typeface="+mn-lt"/>
                <a:cs typeface="Arial" panose="020B0604020202020204" pitchFamily="34" charset="0"/>
              </a:rPr>
              <a:t>of the royal power and dignity conferred on Christians in the Messiah's kingdom</a:t>
            </a:r>
          </a:p>
          <a:p>
            <a:pPr marL="461963" algn="l">
              <a:buFont typeface="+mj-lt"/>
              <a:buAutoNum type="arabicPeriod"/>
            </a:pPr>
            <a:r>
              <a:rPr lang="en-US" sz="2300" b="0" i="0" u="none" strike="noStrike" dirty="0">
                <a:solidFill>
                  <a:srgbClr val="000000"/>
                </a:solidFill>
                <a:effectLst/>
                <a:latin typeface="+mn-lt"/>
                <a:cs typeface="Arial" panose="020B0604020202020204" pitchFamily="34" charset="0"/>
              </a:rPr>
              <a:t>a kingdom, the territory subject to the rule of a king</a:t>
            </a:r>
          </a:p>
          <a:p>
            <a:pPr marL="461963" algn="l">
              <a:buFont typeface="+mj-lt"/>
              <a:buAutoNum type="arabicPeriod"/>
            </a:pPr>
            <a:r>
              <a:rPr lang="en-US" sz="2300" b="1" i="0" u="none" strike="noStrike" dirty="0">
                <a:solidFill>
                  <a:srgbClr val="C00000"/>
                </a:solidFill>
                <a:effectLst/>
                <a:latin typeface="+mn-lt"/>
                <a:cs typeface="Arial" panose="020B0604020202020204" pitchFamily="34" charset="0"/>
              </a:rPr>
              <a:t>used in the N.T. to refer to the reign of the Messiah</a:t>
            </a:r>
          </a:p>
          <a:p>
            <a:pPr marL="461963" algn="l">
              <a:buFont typeface="+mj-lt"/>
              <a:buAutoNum type="arabicPeriod"/>
            </a:pPr>
            <a:endParaRPr lang="en-US" sz="1600" b="0" i="0" u="none" strike="noStrike" dirty="0">
              <a:solidFill>
                <a:srgbClr val="000000"/>
              </a:solidFill>
              <a:effectLst/>
              <a:latin typeface="+mn-lt"/>
              <a:cs typeface="Arial" panose="020B0604020202020204" pitchFamily="34" charset="0"/>
            </a:endParaRPr>
          </a:p>
          <a:p>
            <a:pPr marL="461963" eaLnBrk="0" fontAlgn="base" hangingPunct="0">
              <a:spcBef>
                <a:spcPct val="0"/>
              </a:spcBef>
              <a:spcAft>
                <a:spcPct val="0"/>
              </a:spcAft>
              <a:buClrTx/>
            </a:pPr>
            <a:r>
              <a:rPr lang="en-US" sz="2300" b="1" i="0" u="sng" strike="noStrike" dirty="0">
                <a:solidFill>
                  <a:srgbClr val="000000"/>
                </a:solidFill>
                <a:effectLst/>
                <a:latin typeface="+mn-lt"/>
                <a:cs typeface="Arial" panose="020B0604020202020204" pitchFamily="34" charset="0"/>
              </a:rPr>
              <a:t>Strong’s</a:t>
            </a:r>
            <a:r>
              <a:rPr lang="en-US" sz="2300" b="1" i="0" u="none" strike="noStrike" dirty="0">
                <a:solidFill>
                  <a:srgbClr val="000000"/>
                </a:solidFill>
                <a:effectLst/>
                <a:latin typeface="+mn-lt"/>
                <a:cs typeface="Arial" panose="020B0604020202020204" pitchFamily="34" charset="0"/>
              </a:rPr>
              <a:t> - </a:t>
            </a:r>
            <a:r>
              <a:rPr lang="en-US" sz="2300" b="0" i="0" dirty="0">
                <a:solidFill>
                  <a:srgbClr val="000000"/>
                </a:solidFill>
                <a:effectLst/>
                <a:latin typeface="+mn-lt"/>
                <a:cs typeface="Arial" panose="020B0604020202020204" pitchFamily="34" charset="0"/>
              </a:rPr>
              <a:t>From </a:t>
            </a:r>
            <a:r>
              <a:rPr lang="en-US" sz="2300" b="0" i="0" u="none" strike="noStrike" dirty="0">
                <a:effectLst/>
                <a:latin typeface="+mn-lt"/>
                <a:cs typeface="Arial" panose="020B0604020202020204" pitchFamily="34" charset="0"/>
                <a:hlinkClick r:id="rId3"/>
              </a:rPr>
              <a:t>G935</a:t>
            </a:r>
            <a:r>
              <a:rPr lang="en-US" sz="2300" b="0" i="0" dirty="0">
                <a:solidFill>
                  <a:srgbClr val="000000"/>
                </a:solidFill>
                <a:effectLst/>
                <a:latin typeface="+mn-lt"/>
                <a:cs typeface="Arial" panose="020B0604020202020204" pitchFamily="34" charset="0"/>
              </a:rPr>
              <a:t>; properly </a:t>
            </a:r>
            <a:r>
              <a:rPr lang="en-US" sz="2300" b="0" i="1" u="none" strike="noStrike" dirty="0">
                <a:solidFill>
                  <a:srgbClr val="000000"/>
                </a:solidFill>
                <a:effectLst/>
                <a:latin typeface="+mn-lt"/>
                <a:cs typeface="Arial" panose="020B0604020202020204" pitchFamily="34" charset="0"/>
              </a:rPr>
              <a:t>royalty</a:t>
            </a:r>
            <a:r>
              <a:rPr lang="en-US" sz="2300" b="0" i="0" dirty="0">
                <a:solidFill>
                  <a:srgbClr val="000000"/>
                </a:solidFill>
                <a:effectLst/>
                <a:latin typeface="+mn-lt"/>
                <a:cs typeface="Arial" panose="020B0604020202020204" pitchFamily="34" charset="0"/>
              </a:rPr>
              <a:t>, that is, (abstractly) </a:t>
            </a:r>
            <a:r>
              <a:rPr lang="en-US" sz="2300" b="0" i="1" u="none" strike="noStrike" dirty="0">
                <a:solidFill>
                  <a:srgbClr val="000000"/>
                </a:solidFill>
                <a:effectLst/>
                <a:latin typeface="+mn-lt"/>
                <a:cs typeface="Arial" panose="020B0604020202020204" pitchFamily="34" charset="0"/>
              </a:rPr>
              <a:t>rule</a:t>
            </a:r>
            <a:r>
              <a:rPr lang="en-US" sz="2300" b="0" i="0" dirty="0">
                <a:solidFill>
                  <a:srgbClr val="000000"/>
                </a:solidFill>
                <a:effectLst/>
                <a:latin typeface="+mn-lt"/>
                <a:cs typeface="Arial" panose="020B0604020202020204" pitchFamily="34" charset="0"/>
              </a:rPr>
              <a:t>, or (concretely) </a:t>
            </a:r>
            <a:r>
              <a:rPr lang="en-US" sz="2300" b="1" i="0" dirty="0">
                <a:solidFill>
                  <a:srgbClr val="C00000"/>
                </a:solidFill>
                <a:effectLst/>
                <a:latin typeface="+mn-lt"/>
                <a:cs typeface="Arial" panose="020B0604020202020204" pitchFamily="34" charset="0"/>
              </a:rPr>
              <a:t>a </a:t>
            </a:r>
            <a:r>
              <a:rPr lang="en-US" sz="2300" b="1" i="1" u="none" strike="noStrike" dirty="0">
                <a:solidFill>
                  <a:srgbClr val="C00000"/>
                </a:solidFill>
                <a:effectLst/>
                <a:latin typeface="+mn-lt"/>
                <a:cs typeface="Arial" panose="020B0604020202020204" pitchFamily="34" charset="0"/>
              </a:rPr>
              <a:t>realm</a:t>
            </a:r>
            <a:r>
              <a:rPr lang="en-US" sz="2300" b="1" i="0" dirty="0">
                <a:solidFill>
                  <a:srgbClr val="C00000"/>
                </a:solidFill>
                <a:effectLst/>
                <a:latin typeface="+mn-lt"/>
                <a:cs typeface="Arial" panose="020B0604020202020204" pitchFamily="34" charset="0"/>
              </a:rPr>
              <a:t> (literally or figuratively): </a:t>
            </a:r>
            <a:r>
              <a:rPr lang="en-US" sz="2300" b="0" i="0" dirty="0">
                <a:solidFill>
                  <a:srgbClr val="000000"/>
                </a:solidFill>
                <a:effectLst/>
                <a:latin typeface="+mn-lt"/>
                <a:cs typeface="Arial" panose="020B0604020202020204" pitchFamily="34" charset="0"/>
              </a:rPr>
              <a:t>- kingdom, + reign.</a:t>
            </a:r>
          </a:p>
          <a:p>
            <a:pPr marL="461963" eaLnBrk="0" fontAlgn="base" hangingPunct="0">
              <a:spcBef>
                <a:spcPct val="0"/>
              </a:spcBef>
              <a:spcAft>
                <a:spcPct val="0"/>
              </a:spcAft>
              <a:buClrTx/>
            </a:pPr>
            <a:endParaRPr lang="en-US" sz="2300" b="0" i="0" dirty="0">
              <a:solidFill>
                <a:srgbClr val="000000"/>
              </a:solidFill>
              <a:effectLst/>
              <a:latin typeface="+mn-lt"/>
              <a:cs typeface="Arial" panose="020B0604020202020204" pitchFamily="34" charset="0"/>
            </a:endParaRPr>
          </a:p>
          <a:p>
            <a:pPr marL="461963" eaLnBrk="0" fontAlgn="base" hangingPunct="0">
              <a:spcBef>
                <a:spcPct val="0"/>
              </a:spcBef>
              <a:spcAft>
                <a:spcPct val="0"/>
              </a:spcAft>
              <a:buClrTx/>
            </a:pPr>
            <a:r>
              <a:rPr lang="en-US" sz="2300" b="1" i="0" u="sng" strike="noStrike" dirty="0">
                <a:solidFill>
                  <a:srgbClr val="000000"/>
                </a:solidFill>
                <a:effectLst/>
                <a:latin typeface="+mn-lt"/>
                <a:cs typeface="Arial" panose="020B0604020202020204" pitchFamily="34" charset="0"/>
              </a:rPr>
              <a:t>Mounce’s</a:t>
            </a:r>
            <a:r>
              <a:rPr lang="en-US" sz="2300" b="1" i="0" u="none" strike="noStrike" dirty="0">
                <a:solidFill>
                  <a:srgbClr val="000000"/>
                </a:solidFill>
                <a:effectLst/>
                <a:latin typeface="+mn-lt"/>
                <a:cs typeface="Arial" panose="020B0604020202020204" pitchFamily="34" charset="0"/>
              </a:rPr>
              <a:t> - </a:t>
            </a:r>
            <a:r>
              <a:rPr lang="en-US" sz="2300" b="0" i="0" dirty="0">
                <a:solidFill>
                  <a:srgbClr val="000000"/>
                </a:solidFill>
                <a:effectLst/>
                <a:latin typeface="+mn-lt"/>
                <a:cs typeface="Arial" panose="020B0604020202020204" pitchFamily="34" charset="0"/>
              </a:rPr>
              <a:t>kingdom, kingship, royal rule</a:t>
            </a:r>
            <a:endParaRPr lang="en-US" sz="2300" b="1" dirty="0">
              <a:solidFill>
                <a:srgbClr val="C00000"/>
              </a:solidFill>
              <a:latin typeface="+mn-lt"/>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6" name="Title 1">
            <a:extLst>
              <a:ext uri="{FF2B5EF4-FFF2-40B4-BE49-F238E27FC236}">
                <a16:creationId xmlns:a16="http://schemas.microsoft.com/office/drawing/2014/main" id="{BD5D9D1C-6D4C-A49E-8BAE-9B37BECD239D}"/>
              </a:ext>
            </a:extLst>
          </p:cNvPr>
          <p:cNvSpPr txBox="1">
            <a:spLocks/>
          </p:cNvSpPr>
          <p:nvPr/>
        </p:nvSpPr>
        <p:spPr bwMode="blackWhite">
          <a:xfrm>
            <a:off x="701715" y="506187"/>
            <a:ext cx="7834211" cy="546473"/>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BATTLEFIELDS –</a:t>
            </a:r>
            <a:r>
              <a:rPr lang="en-CA" sz="4000" b="1" dirty="0">
                <a:solidFill>
                  <a:srgbClr val="C00000"/>
                </a:solidFill>
              </a:rPr>
              <a:t>THE KINGDOM</a:t>
            </a:r>
            <a:endParaRPr lang="en-US" sz="4000" b="1" dirty="0">
              <a:solidFill>
                <a:srgbClr val="C00000"/>
              </a:solidFill>
            </a:endParaRPr>
          </a:p>
        </p:txBody>
      </p:sp>
      <p:pic>
        <p:nvPicPr>
          <p:cNvPr id="4" name="Picture 3">
            <a:extLst>
              <a:ext uri="{FF2B5EF4-FFF2-40B4-BE49-F238E27FC236}">
                <a16:creationId xmlns:a16="http://schemas.microsoft.com/office/drawing/2014/main" id="{82C8843D-D921-0D2A-B6AA-9E4C2F082CFE}"/>
              </a:ext>
            </a:extLst>
          </p:cNvPr>
          <p:cNvPicPr>
            <a:picLocks noChangeAspect="1"/>
          </p:cNvPicPr>
          <p:nvPr/>
        </p:nvPicPr>
        <p:blipFill>
          <a:blip r:embed="rId5"/>
          <a:stretch>
            <a:fillRect/>
          </a:stretch>
        </p:blipFill>
        <p:spPr>
          <a:xfrm>
            <a:off x="8535926" y="481450"/>
            <a:ext cx="2133875" cy="595946"/>
          </a:xfrm>
          <a:prstGeom prst="rect">
            <a:avLst/>
          </a:prstGeom>
        </p:spPr>
      </p:pic>
    </p:spTree>
    <p:extLst>
      <p:ext uri="{BB962C8B-B14F-4D97-AF65-F5344CB8AC3E}">
        <p14:creationId xmlns:p14="http://schemas.microsoft.com/office/powerpoint/2010/main" val="33219918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a:t>
            </a:fld>
            <a:endParaRPr lang="en-US"/>
          </a:p>
        </p:txBody>
      </p:sp>
      <p:grpSp>
        <p:nvGrpSpPr>
          <p:cNvPr id="4" name="Group 3">
            <a:extLst>
              <a:ext uri="{FF2B5EF4-FFF2-40B4-BE49-F238E27FC236}">
                <a16:creationId xmlns:a16="http://schemas.microsoft.com/office/drawing/2014/main" id="{C01A172C-4CB3-B671-6413-10C751D17DE9}"/>
              </a:ext>
            </a:extLst>
          </p:cNvPr>
          <p:cNvGrpSpPr/>
          <p:nvPr/>
        </p:nvGrpSpPr>
        <p:grpSpPr>
          <a:xfrm>
            <a:off x="4323486" y="4238443"/>
            <a:ext cx="7225935" cy="634454"/>
            <a:chOff x="4323486" y="4238443"/>
            <a:chExt cx="7225935" cy="634454"/>
          </a:xfrm>
        </p:grpSpPr>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4323486" y="4238443"/>
              <a:ext cx="4424002"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Our Objective</a:t>
              </a:r>
              <a:endParaRPr lang="en-US" sz="4000" b="1" dirty="0">
                <a:solidFill>
                  <a:srgbClr val="002060"/>
                </a:solidFill>
              </a:endParaRPr>
            </a:p>
          </p:txBody>
        </p:sp>
        <p:pic>
          <p:nvPicPr>
            <p:cNvPr id="2" name="Picture 1">
              <a:extLst>
                <a:ext uri="{FF2B5EF4-FFF2-40B4-BE49-F238E27FC236}">
                  <a16:creationId xmlns:a16="http://schemas.microsoft.com/office/drawing/2014/main" id="{0FD7B02C-E841-BD06-6B88-FD6ED84FF526}"/>
                </a:ext>
              </a:extLst>
            </p:cNvPr>
            <p:cNvPicPr>
              <a:picLocks noChangeAspect="1"/>
            </p:cNvPicPr>
            <p:nvPr/>
          </p:nvPicPr>
          <p:blipFill>
            <a:blip r:embed="rId3"/>
            <a:stretch>
              <a:fillRect/>
            </a:stretch>
          </p:blipFill>
          <p:spPr>
            <a:xfrm>
              <a:off x="8592213" y="4238443"/>
              <a:ext cx="2957208" cy="634454"/>
            </a:xfrm>
            <a:prstGeom prst="rect">
              <a:avLst/>
            </a:prstGeom>
          </p:spPr>
        </p:pic>
      </p:grpSp>
    </p:spTree>
    <p:extLst>
      <p:ext uri="{BB962C8B-B14F-4D97-AF65-F5344CB8AC3E}">
        <p14:creationId xmlns:p14="http://schemas.microsoft.com/office/powerpoint/2010/main" val="39728562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40</a:t>
            </a:fld>
            <a:endParaRPr lang="en-US"/>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757518" y="1181394"/>
            <a:ext cx="11489764" cy="803296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1800" b="1" dirty="0">
                <a:solidFill>
                  <a:srgbClr val="C00000"/>
                </a:solidFill>
                <a:latin typeface="Arial" panose="020B0604020202020204" pitchFamily="34" charset="0"/>
                <a:cs typeface="Arial" panose="020B0604020202020204" pitchFamily="34" charset="0"/>
              </a:rPr>
              <a:t>Spiritual Warfare</a:t>
            </a:r>
          </a:p>
          <a:p>
            <a:r>
              <a:rPr lang="en-US" sz="2400" b="1" dirty="0">
                <a:solidFill>
                  <a:srgbClr val="C00000"/>
                </a:solidFill>
                <a:latin typeface="Arial" panose="020B0604020202020204" pitchFamily="34" charset="0"/>
                <a:cs typeface="Arial" panose="020B0604020202020204" pitchFamily="34" charset="0"/>
              </a:rPr>
              <a:t>Key Strategy – Blind men to need for Salvation through Jesus Christ</a:t>
            </a:r>
          </a:p>
          <a:p>
            <a:pPr eaLnBrk="0" fontAlgn="base" hangingPunct="0">
              <a:spcBef>
                <a:spcPct val="0"/>
              </a:spcBef>
              <a:spcAft>
                <a:spcPct val="0"/>
              </a:spcAft>
              <a:buClrTx/>
            </a:pPr>
            <a:endParaRPr kumimoji="0" lang="en-US" altLang="en-US" b="1" i="0" u="none" strike="noStrike" cap="none" normalizeH="0" baseline="0" dirty="0">
              <a:ln>
                <a:noFill/>
              </a:ln>
              <a:solidFill>
                <a:srgbClr val="080809"/>
              </a:solidFill>
              <a:effectLst/>
              <a:latin typeface="Arial" panose="020B0604020202020204" pitchFamily="34" charset="0"/>
              <a:cs typeface="Arial" panose="020B0604020202020204" pitchFamily="34" charset="0"/>
            </a:endParaRPr>
          </a:p>
          <a:p>
            <a:pPr eaLnBrk="0" fontAlgn="base" hangingPunct="0">
              <a:spcBef>
                <a:spcPct val="0"/>
              </a:spcBef>
              <a:spcAft>
                <a:spcPct val="0"/>
              </a:spcAft>
              <a:buClrTx/>
            </a:pPr>
            <a:r>
              <a:rPr kumimoji="0" lang="en-US" altLang="en-US" sz="2400" b="1" i="0" u="none" strike="noStrike" cap="none" normalizeH="0" baseline="0" dirty="0">
                <a:ln>
                  <a:noFill/>
                </a:ln>
                <a:solidFill>
                  <a:srgbClr val="080809"/>
                </a:solidFill>
                <a:effectLst/>
                <a:latin typeface="Arial" panose="020B0604020202020204" pitchFamily="34" charset="0"/>
                <a:cs typeface="Arial" panose="020B0604020202020204" pitchFamily="34" charset="0"/>
              </a:rPr>
              <a:t>John 3:</a:t>
            </a:r>
            <a:r>
              <a:rPr lang="en-US" sz="2400" b="1" i="0" dirty="0">
                <a:solidFill>
                  <a:srgbClr val="303336"/>
                </a:solidFill>
                <a:effectLst/>
                <a:latin typeface="Arial" panose="020B0604020202020204" pitchFamily="34" charset="0"/>
                <a:cs typeface="Arial" panose="020B0604020202020204" pitchFamily="34" charset="0"/>
              </a:rPr>
              <a:t>3 </a:t>
            </a:r>
            <a:r>
              <a:rPr lang="en-US" sz="2400" i="0" dirty="0">
                <a:solidFill>
                  <a:srgbClr val="303336"/>
                </a:solidFill>
                <a:effectLst/>
                <a:latin typeface="Arial" panose="020B0604020202020204" pitchFamily="34" charset="0"/>
                <a:cs typeface="Arial" panose="020B0604020202020204" pitchFamily="34" charset="0"/>
              </a:rPr>
              <a:t>Jesus responded and said to him, </a:t>
            </a:r>
            <a:r>
              <a:rPr lang="en-US" sz="2400" b="1" i="0" dirty="0">
                <a:solidFill>
                  <a:schemeClr val="accent1">
                    <a:lumMod val="75000"/>
                  </a:schemeClr>
                </a:solidFill>
                <a:effectLst/>
                <a:latin typeface="Arial" panose="020B0604020202020204" pitchFamily="34" charset="0"/>
                <a:cs typeface="Arial" panose="020B0604020202020204" pitchFamily="34" charset="0"/>
              </a:rPr>
              <a:t>"Truly, truly, I say to you, unless someone is</a:t>
            </a:r>
            <a:r>
              <a:rPr lang="en-US" sz="2400" b="1" i="0" dirty="0">
                <a:solidFill>
                  <a:srgbClr val="C00000"/>
                </a:solidFill>
                <a:effectLst/>
                <a:latin typeface="Arial" panose="020B0604020202020204" pitchFamily="34" charset="0"/>
                <a:cs typeface="Arial" panose="020B0604020202020204" pitchFamily="34" charset="0"/>
              </a:rPr>
              <a:t> born</a:t>
            </a:r>
            <a:r>
              <a:rPr lang="en-US" sz="2400" b="1" i="0" dirty="0">
                <a:solidFill>
                  <a:schemeClr val="accent1">
                    <a:lumMod val="75000"/>
                  </a:schemeClr>
                </a:solidFill>
                <a:effectLst/>
                <a:latin typeface="Arial" panose="020B0604020202020204" pitchFamily="34" charset="0"/>
                <a:cs typeface="Arial" panose="020B0604020202020204" pitchFamily="34" charset="0"/>
              </a:rPr>
              <a:t> again he cannot see the kingdom of God." </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Thayer’s - </a:t>
            </a:r>
            <a:r>
              <a:rPr lang="en-US" sz="2400" dirty="0">
                <a:solidFill>
                  <a:schemeClr val="tx1"/>
                </a:solidFill>
                <a:latin typeface="Arial" panose="020B0604020202020204" pitchFamily="34" charset="0"/>
                <a:cs typeface="Arial" panose="020B0604020202020204" pitchFamily="34" charset="0"/>
              </a:rPr>
              <a:t>born again  - </a:t>
            </a:r>
            <a:r>
              <a:rPr lang="en-US" sz="2400" i="0" dirty="0" err="1">
                <a:solidFill>
                  <a:srgbClr val="000000"/>
                </a:solidFill>
                <a:effectLst/>
                <a:latin typeface="Papyrus" panose="020B0602040200020303" pitchFamily="34" charset="77"/>
                <a:cs typeface="Arial" panose="020B0604020202020204" pitchFamily="34" charset="0"/>
              </a:rPr>
              <a:t>gennáō</a:t>
            </a:r>
            <a:r>
              <a:rPr lang="en-US" sz="2400" i="0" dirty="0">
                <a:solidFill>
                  <a:srgbClr val="000000"/>
                </a:solidFill>
                <a:effectLst/>
                <a:latin typeface="Papyrus" panose="020B0602040200020303" pitchFamily="34" charset="77"/>
                <a:cs typeface="Arial" panose="020B0604020202020204" pitchFamily="34" charset="0"/>
              </a:rPr>
              <a:t> – </a:t>
            </a:r>
          </a:p>
          <a:p>
            <a:pPr algn="l"/>
            <a:br>
              <a:rPr lang="en-US" sz="2000" dirty="0">
                <a:latin typeface="Arial" panose="020B0604020202020204" pitchFamily="34" charset="0"/>
                <a:cs typeface="Arial" panose="020B0604020202020204" pitchFamily="34" charset="0"/>
              </a:rPr>
            </a:br>
            <a:r>
              <a:rPr lang="en-US" sz="2000" b="1" i="0" strike="noStrike" dirty="0">
                <a:solidFill>
                  <a:srgbClr val="C00000"/>
                </a:solidFill>
                <a:effectLst/>
                <a:latin typeface="Arial" panose="020B0604020202020204" pitchFamily="34" charset="0"/>
                <a:cs typeface="Arial" panose="020B0604020202020204" pitchFamily="34" charset="0"/>
              </a:rPr>
              <a:t>of men who fathered children</a:t>
            </a:r>
          </a:p>
          <a:p>
            <a:pPr marL="742950" lvl="1" indent="-285750" algn="l">
              <a:buFont typeface="+mj-lt"/>
              <a:buAutoNum type="arabicPeriod"/>
            </a:pPr>
            <a:r>
              <a:rPr lang="en-US" sz="2000" b="1" i="0" strike="noStrike" dirty="0">
                <a:solidFill>
                  <a:srgbClr val="000000"/>
                </a:solidFill>
                <a:effectLst/>
                <a:latin typeface="Arial" panose="020B0604020202020204" pitchFamily="34" charset="0"/>
                <a:cs typeface="Arial" panose="020B0604020202020204" pitchFamily="34" charset="0"/>
              </a:rPr>
              <a:t>to be born</a:t>
            </a:r>
          </a:p>
          <a:p>
            <a:pPr marL="742950" lvl="1" indent="-285750" algn="l">
              <a:buFont typeface="+mj-lt"/>
              <a:buAutoNum type="arabicPeriod"/>
            </a:pPr>
            <a:r>
              <a:rPr lang="en-US" sz="2000" b="1" i="0" strike="noStrike" dirty="0">
                <a:solidFill>
                  <a:srgbClr val="000000"/>
                </a:solidFill>
                <a:effectLst/>
                <a:latin typeface="Arial" panose="020B0604020202020204" pitchFamily="34" charset="0"/>
                <a:cs typeface="Arial" panose="020B0604020202020204" pitchFamily="34" charset="0"/>
              </a:rPr>
              <a:t>to be begotten</a:t>
            </a:r>
          </a:p>
          <a:p>
            <a:pPr marL="1371600" lvl="2" indent="-457200" algn="l">
              <a:buFont typeface="+mj-lt"/>
              <a:buAutoNum type="alphaLcPeriod"/>
            </a:pPr>
            <a:r>
              <a:rPr lang="en-US" sz="2000" b="0" i="0" strike="noStrike" dirty="0">
                <a:solidFill>
                  <a:srgbClr val="000000"/>
                </a:solidFill>
                <a:effectLst/>
                <a:latin typeface="Arial" panose="020B0604020202020204" pitchFamily="34" charset="0"/>
                <a:cs typeface="Arial" panose="020B0604020202020204" pitchFamily="34" charset="0"/>
              </a:rPr>
              <a:t>of women giving birth to children</a:t>
            </a:r>
          </a:p>
          <a:p>
            <a:pPr algn="l">
              <a:buFont typeface="+mj-lt"/>
              <a:buAutoNum type="arabicPeriod"/>
            </a:pPr>
            <a:r>
              <a:rPr lang="en-US" sz="2000" b="0" i="0" strike="noStrike" dirty="0">
                <a:solidFill>
                  <a:srgbClr val="C00000"/>
                </a:solidFill>
                <a:effectLst/>
                <a:latin typeface="Arial" panose="020B0604020202020204" pitchFamily="34" charset="0"/>
                <a:cs typeface="Arial" panose="020B0604020202020204" pitchFamily="34" charset="0"/>
              </a:rPr>
              <a:t>metaph.</a:t>
            </a:r>
          </a:p>
          <a:p>
            <a:pPr marL="914400" lvl="1" indent="-457200" algn="l">
              <a:buFont typeface="+mj-lt"/>
              <a:buAutoNum type="alphaLcPeriod"/>
            </a:pPr>
            <a:r>
              <a:rPr lang="en-US" sz="2000" b="0" i="0" strike="noStrike" dirty="0">
                <a:solidFill>
                  <a:srgbClr val="000000"/>
                </a:solidFill>
                <a:effectLst/>
                <a:latin typeface="Arial" panose="020B0604020202020204" pitchFamily="34" charset="0"/>
                <a:cs typeface="Arial" panose="020B0604020202020204" pitchFamily="34" charset="0"/>
              </a:rPr>
              <a:t>to engender, cause to arise, excite</a:t>
            </a:r>
          </a:p>
          <a:p>
            <a:pPr marL="914400" lvl="1" indent="-457200" algn="l">
              <a:buFont typeface="+mj-lt"/>
              <a:buAutoNum type="alphaLcPeriod"/>
            </a:pPr>
            <a:r>
              <a:rPr lang="en-US" sz="2000" b="1" i="1" strike="noStrike" dirty="0">
                <a:solidFill>
                  <a:srgbClr val="000000"/>
                </a:solidFill>
                <a:effectLst/>
                <a:latin typeface="Arial" panose="020B0604020202020204" pitchFamily="34" charset="0"/>
                <a:cs typeface="Arial" panose="020B0604020202020204" pitchFamily="34" charset="0"/>
              </a:rPr>
              <a:t>in a Jewish sense, </a:t>
            </a:r>
            <a:r>
              <a:rPr lang="en-US" sz="2000" b="1" i="0" strike="noStrike" dirty="0">
                <a:solidFill>
                  <a:srgbClr val="C00000"/>
                </a:solidFill>
                <a:effectLst/>
                <a:latin typeface="Arial" panose="020B0604020202020204" pitchFamily="34" charset="0"/>
                <a:cs typeface="Arial" panose="020B0604020202020204" pitchFamily="34" charset="0"/>
              </a:rPr>
              <a:t>of one who brings others over to his way of life, to convert someone</a:t>
            </a:r>
          </a:p>
          <a:p>
            <a:pPr marL="914400" lvl="1" indent="-457200" algn="l">
              <a:buFont typeface="+mj-lt"/>
              <a:buAutoNum type="alphaLcPeriod"/>
            </a:pPr>
            <a:r>
              <a:rPr lang="en-US" sz="2000" b="1" i="0" strike="noStrike" dirty="0">
                <a:solidFill>
                  <a:schemeClr val="tx1">
                    <a:lumMod val="95000"/>
                    <a:lumOff val="5000"/>
                  </a:schemeClr>
                </a:solidFill>
                <a:effectLst/>
                <a:latin typeface="Arial" panose="020B0604020202020204" pitchFamily="34" charset="0"/>
                <a:cs typeface="Arial" panose="020B0604020202020204" pitchFamily="34" charset="0"/>
              </a:rPr>
              <a:t>of God making Christ his son</a:t>
            </a:r>
          </a:p>
          <a:p>
            <a:pPr marL="914400" lvl="1" indent="-457200" algn="l">
              <a:buFont typeface="+mj-lt"/>
              <a:buAutoNum type="alphaLcPeriod"/>
            </a:pPr>
            <a:r>
              <a:rPr lang="en-US" sz="2000" b="1" i="0" strike="noStrike" dirty="0">
                <a:solidFill>
                  <a:srgbClr val="C00000"/>
                </a:solidFill>
                <a:effectLst/>
                <a:latin typeface="Arial" panose="020B0604020202020204" pitchFamily="34" charset="0"/>
                <a:cs typeface="Arial" panose="020B0604020202020204" pitchFamily="34" charset="0"/>
              </a:rPr>
              <a:t>of God making men his sons through faith in Christ's work</a:t>
            </a:r>
          </a:p>
          <a:p>
            <a:pPr marL="742950" lvl="1" indent="-285750" algn="l">
              <a:buFont typeface="+mj-lt"/>
              <a:buAutoNum type="alphaLcPeriod"/>
            </a:pPr>
            <a:endParaRPr lang="en-US" sz="2000" b="1" i="0" strike="noStrike" dirty="0">
              <a:solidFill>
                <a:srgbClr val="C00000"/>
              </a:solidFill>
              <a:effectLst/>
              <a:latin typeface="Arial" panose="020B0604020202020204" pitchFamily="34" charset="0"/>
              <a:cs typeface="Arial" panose="020B0604020202020204" pitchFamily="34" charset="0"/>
            </a:endParaRPr>
          </a:p>
          <a:p>
            <a:pPr marL="411163" eaLnBrk="0" fontAlgn="base" hangingPunct="0">
              <a:spcBef>
                <a:spcPct val="0"/>
              </a:spcBef>
              <a:spcAft>
                <a:spcPct val="0"/>
              </a:spcAft>
              <a:buClrTx/>
            </a:pPr>
            <a:r>
              <a:rPr lang="en-US" sz="2000" b="1" i="0" strike="noStrike" dirty="0">
                <a:solidFill>
                  <a:srgbClr val="000000"/>
                </a:solidFill>
                <a:effectLst/>
                <a:latin typeface="Arial" panose="020B0604020202020204" pitchFamily="34" charset="0"/>
                <a:cs typeface="Arial" panose="020B0604020202020204" pitchFamily="34" charset="0"/>
              </a:rPr>
              <a:t>Strong’s - </a:t>
            </a:r>
            <a:r>
              <a:rPr lang="en-US" sz="2000" b="0" i="0" strike="noStrike" dirty="0">
                <a:solidFill>
                  <a:srgbClr val="000000"/>
                </a:solidFill>
                <a:effectLst/>
                <a:latin typeface="Arial" panose="020B0604020202020204" pitchFamily="34" charset="0"/>
                <a:cs typeface="Arial" panose="020B0604020202020204" pitchFamily="34" charset="0"/>
              </a:rPr>
              <a:t>From a variation of </a:t>
            </a:r>
            <a:r>
              <a:rPr lang="en-US" sz="2000" b="0" i="0" strike="noStrike" dirty="0">
                <a:solidFill>
                  <a:srgbClr val="000000"/>
                </a:solidFill>
                <a:effectLst/>
                <a:latin typeface="Arial" panose="020B0604020202020204" pitchFamily="34" charset="0"/>
                <a:cs typeface="Arial" panose="020B0604020202020204" pitchFamily="34" charset="0"/>
                <a:hlinkClick r:id="rId3"/>
              </a:rPr>
              <a:t>G1085</a:t>
            </a:r>
            <a:r>
              <a:rPr lang="en-US" sz="2000" b="0" i="0" strike="noStrike" dirty="0">
                <a:solidFill>
                  <a:srgbClr val="000000"/>
                </a:solidFill>
                <a:effectLst/>
                <a:latin typeface="Arial" panose="020B0604020202020204" pitchFamily="34" charset="0"/>
                <a:cs typeface="Arial" panose="020B0604020202020204" pitchFamily="34" charset="0"/>
              </a:rPr>
              <a:t>; </a:t>
            </a:r>
            <a:r>
              <a:rPr lang="en-US" sz="2000" b="1" i="0" strike="noStrike" dirty="0">
                <a:solidFill>
                  <a:srgbClr val="C00000"/>
                </a:solidFill>
                <a:effectLst/>
                <a:latin typeface="Arial" panose="020B0604020202020204" pitchFamily="34" charset="0"/>
                <a:cs typeface="Arial" panose="020B0604020202020204" pitchFamily="34" charset="0"/>
              </a:rPr>
              <a:t>to </a:t>
            </a:r>
            <a:r>
              <a:rPr lang="en-US" sz="2000" b="1" i="1" strike="noStrike" dirty="0">
                <a:solidFill>
                  <a:srgbClr val="C00000"/>
                </a:solidFill>
                <a:effectLst/>
                <a:latin typeface="Arial" panose="020B0604020202020204" pitchFamily="34" charset="0"/>
                <a:cs typeface="Arial" panose="020B0604020202020204" pitchFamily="34" charset="0"/>
              </a:rPr>
              <a:t>procreate</a:t>
            </a:r>
            <a:r>
              <a:rPr lang="en-US" sz="2000" b="1" i="0" strike="noStrike" dirty="0">
                <a:solidFill>
                  <a:srgbClr val="C00000"/>
                </a:solidFill>
                <a:effectLst/>
                <a:latin typeface="Arial" panose="020B0604020202020204" pitchFamily="34" charset="0"/>
                <a:cs typeface="Arial" panose="020B0604020202020204" pitchFamily="34" charset="0"/>
              </a:rPr>
              <a:t> (properly of the father, </a:t>
            </a:r>
            <a:r>
              <a:rPr lang="en-US" sz="2000" i="0" strike="noStrike" dirty="0">
                <a:solidFill>
                  <a:schemeClr val="tx1">
                    <a:lumMod val="95000"/>
                    <a:lumOff val="5000"/>
                  </a:schemeClr>
                </a:solidFill>
                <a:effectLst/>
                <a:latin typeface="Arial" panose="020B0604020202020204" pitchFamily="34" charset="0"/>
                <a:cs typeface="Arial" panose="020B0604020202020204" pitchFamily="34" charset="0"/>
              </a:rPr>
              <a:t>but by extension of the mother)</a:t>
            </a:r>
            <a:r>
              <a:rPr lang="en-US" sz="2000" b="1" i="0" strike="noStrike" dirty="0">
                <a:solidFill>
                  <a:srgbClr val="C00000"/>
                </a:solidFill>
                <a:effectLst/>
                <a:latin typeface="Arial" panose="020B0604020202020204" pitchFamily="34" charset="0"/>
                <a:cs typeface="Arial" panose="020B0604020202020204" pitchFamily="34" charset="0"/>
              </a:rPr>
              <a:t>; </a:t>
            </a:r>
            <a:r>
              <a:rPr lang="en-US" sz="2000" b="0" i="0" strike="noStrike" dirty="0">
                <a:solidFill>
                  <a:srgbClr val="C00000"/>
                </a:solidFill>
                <a:effectLst/>
                <a:latin typeface="Arial" panose="020B0604020202020204" pitchFamily="34" charset="0"/>
                <a:cs typeface="Arial" panose="020B0604020202020204" pitchFamily="34" charset="0"/>
              </a:rPr>
              <a:t>figuratively to </a:t>
            </a:r>
            <a:r>
              <a:rPr lang="en-US" sz="2000" b="0" i="1" strike="noStrike" dirty="0">
                <a:solidFill>
                  <a:srgbClr val="C00000"/>
                </a:solidFill>
                <a:effectLst/>
                <a:latin typeface="Arial" panose="020B0604020202020204" pitchFamily="34" charset="0"/>
                <a:cs typeface="Arial" panose="020B0604020202020204" pitchFamily="34" charset="0"/>
              </a:rPr>
              <a:t>regenerate:</a:t>
            </a:r>
            <a:r>
              <a:rPr lang="en-US" sz="2000" b="0" i="0" strike="noStrike" dirty="0">
                <a:solidFill>
                  <a:srgbClr val="C00000"/>
                </a:solidFill>
                <a:effectLst/>
                <a:latin typeface="Arial" panose="020B0604020202020204" pitchFamily="34" charset="0"/>
                <a:cs typeface="Arial" panose="020B0604020202020204" pitchFamily="34" charset="0"/>
              </a:rPr>
              <a:t> </a:t>
            </a:r>
            <a:r>
              <a:rPr lang="en-US" sz="2000" b="1" i="0" strike="noStrike" dirty="0">
                <a:solidFill>
                  <a:srgbClr val="C00000"/>
                </a:solidFill>
                <a:effectLst/>
                <a:latin typeface="Arial" panose="020B0604020202020204" pitchFamily="34" charset="0"/>
                <a:cs typeface="Arial" panose="020B0604020202020204" pitchFamily="34" charset="0"/>
              </a:rPr>
              <a:t>- bear, beget, be born, bring forth, conceive</a:t>
            </a:r>
            <a:r>
              <a:rPr lang="en-US" sz="2000" b="0" i="0" strike="noStrike" dirty="0">
                <a:solidFill>
                  <a:srgbClr val="000000"/>
                </a:solidFill>
                <a:effectLst/>
                <a:latin typeface="Arial" panose="020B0604020202020204" pitchFamily="34" charset="0"/>
                <a:cs typeface="Arial" panose="020B0604020202020204" pitchFamily="34" charset="0"/>
              </a:rPr>
              <a:t>, be delivered of, gender, make, spring.</a:t>
            </a:r>
          </a:p>
          <a:p>
            <a:pPr marL="411163" eaLnBrk="0" fontAlgn="base" hangingPunct="0">
              <a:spcBef>
                <a:spcPct val="0"/>
              </a:spcBef>
              <a:spcAft>
                <a:spcPct val="0"/>
              </a:spcAft>
              <a:buClrTx/>
            </a:pPr>
            <a:endParaRPr lang="en-US" sz="900" b="0" i="0" strike="noStrike" dirty="0">
              <a:solidFill>
                <a:srgbClr val="000000"/>
              </a:solidFill>
              <a:effectLst/>
              <a:latin typeface="Arial" panose="020B0604020202020204" pitchFamily="34" charset="0"/>
              <a:cs typeface="Arial" panose="020B0604020202020204" pitchFamily="34" charset="0"/>
            </a:endParaRPr>
          </a:p>
          <a:p>
            <a:pPr marL="411163" marR="0" lvl="0" algn="l" defTabSz="914400" rtl="0" eaLnBrk="0" fontAlgn="base" latinLnBrk="0" hangingPunct="0">
              <a:lnSpc>
                <a:spcPct val="100000"/>
              </a:lnSpc>
              <a:spcBef>
                <a:spcPct val="0"/>
              </a:spcBef>
              <a:spcAft>
                <a:spcPct val="0"/>
              </a:spcAft>
              <a:buClrTx/>
              <a:buSzTx/>
              <a:buFontTx/>
              <a:buNone/>
            </a:pPr>
            <a:r>
              <a:rPr lang="en-US" sz="2000" b="1" i="0" strike="noStrike" dirty="0">
                <a:solidFill>
                  <a:srgbClr val="000000"/>
                </a:solidFill>
                <a:effectLst/>
                <a:latin typeface="Arial" panose="020B0604020202020204" pitchFamily="34" charset="0"/>
                <a:cs typeface="Arial" panose="020B0604020202020204" pitchFamily="34" charset="0"/>
              </a:rPr>
              <a:t>Mounce’s - </a:t>
            </a:r>
            <a:r>
              <a:rPr lang="en-US" sz="2000" b="1" i="0" dirty="0">
                <a:solidFill>
                  <a:srgbClr val="000000"/>
                </a:solidFill>
                <a:effectLst/>
                <a:latin typeface="Arial" panose="020B0604020202020204" pitchFamily="34" charset="0"/>
                <a:cs typeface="Arial" panose="020B0604020202020204" pitchFamily="34" charset="0"/>
              </a:rPr>
              <a:t>to become the father of</a:t>
            </a:r>
            <a:r>
              <a:rPr lang="en-US" sz="2000" b="0" i="0" dirty="0">
                <a:solidFill>
                  <a:srgbClr val="000000"/>
                </a:solidFill>
                <a:effectLst/>
                <a:latin typeface="Arial" panose="020B0604020202020204" pitchFamily="34" charset="0"/>
                <a:cs typeface="Arial" panose="020B0604020202020204" pitchFamily="34" charset="0"/>
              </a:rPr>
              <a:t>; to bear, give birth to; (pass.) to be conceived, born</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a:solidFill>
                <a:schemeClr val="tx1"/>
              </a:solidFill>
              <a:latin typeface="Arial" panose="020B0604020202020204" pitchFamily="34" charset="0"/>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id="{4C267D94-3BE6-525E-C83F-AE8BDE4E52C8}"/>
              </a:ext>
            </a:extLst>
          </p:cNvPr>
          <p:cNvSpPr txBox="1">
            <a:spLocks/>
          </p:cNvSpPr>
          <p:nvPr/>
        </p:nvSpPr>
        <p:spPr bwMode="blackWhite">
          <a:xfrm>
            <a:off x="1351952" y="627629"/>
            <a:ext cx="8120715" cy="546473"/>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BATTLEFIELDS –</a:t>
            </a:r>
            <a:r>
              <a:rPr lang="en-CA" sz="4000" b="1" dirty="0">
                <a:solidFill>
                  <a:srgbClr val="C00000"/>
                </a:solidFill>
              </a:rPr>
              <a:t>THE  KINGDOM</a:t>
            </a:r>
            <a:endParaRPr lang="en-US" sz="4000" b="1" dirty="0">
              <a:solidFill>
                <a:srgbClr val="C00000"/>
              </a:solidFill>
            </a:endParaRPr>
          </a:p>
        </p:txBody>
      </p:sp>
      <p:pic>
        <p:nvPicPr>
          <p:cNvPr id="2" name="Picture 1">
            <a:extLst>
              <a:ext uri="{FF2B5EF4-FFF2-40B4-BE49-F238E27FC236}">
                <a16:creationId xmlns:a16="http://schemas.microsoft.com/office/drawing/2014/main" id="{1933B442-CDB9-1B26-31E5-48F9C8361904}"/>
              </a:ext>
            </a:extLst>
          </p:cNvPr>
          <p:cNvPicPr>
            <a:picLocks noChangeAspect="1"/>
          </p:cNvPicPr>
          <p:nvPr/>
        </p:nvPicPr>
        <p:blipFill>
          <a:blip r:embed="rId5"/>
          <a:stretch>
            <a:fillRect/>
          </a:stretch>
        </p:blipFill>
        <p:spPr>
          <a:xfrm>
            <a:off x="9472667" y="627629"/>
            <a:ext cx="1447100" cy="546474"/>
          </a:xfrm>
          <a:prstGeom prst="rect">
            <a:avLst/>
          </a:prstGeom>
        </p:spPr>
      </p:pic>
    </p:spTree>
    <p:extLst>
      <p:ext uri="{BB962C8B-B14F-4D97-AF65-F5344CB8AC3E}">
        <p14:creationId xmlns:p14="http://schemas.microsoft.com/office/powerpoint/2010/main" val="207021141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41</a:t>
            </a:fld>
            <a:endParaRPr lang="en-US"/>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507486" y="1245773"/>
            <a:ext cx="12075867" cy="776366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1600" b="1" dirty="0">
                <a:solidFill>
                  <a:srgbClr val="C00000"/>
                </a:solidFill>
                <a:latin typeface="+mn-lt"/>
                <a:cs typeface="Arial" panose="020B0604020202020204" pitchFamily="34" charset="0"/>
              </a:rPr>
              <a:t>Spiritual Warfare</a:t>
            </a:r>
          </a:p>
          <a:p>
            <a:r>
              <a:rPr lang="en-US" sz="2800" b="1" dirty="0">
                <a:solidFill>
                  <a:srgbClr val="C00000"/>
                </a:solidFill>
                <a:latin typeface="+mn-lt"/>
                <a:cs typeface="Arial" panose="020B0604020202020204" pitchFamily="34" charset="0"/>
              </a:rPr>
              <a:t>Key Strategy – Blind believers to distinction:  feminization of masculinity</a:t>
            </a:r>
          </a:p>
          <a:p>
            <a:endParaRPr lang="en-US" sz="1200" b="1" dirty="0">
              <a:solidFill>
                <a:srgbClr val="C00000"/>
              </a:solidFill>
              <a:latin typeface="+mn-lt"/>
              <a:cs typeface="Arial" panose="020B0604020202020204" pitchFamily="34" charset="0"/>
            </a:endParaRPr>
          </a:p>
          <a:p>
            <a:pPr algn="l"/>
            <a:r>
              <a:rPr lang="en-US" sz="2800" b="1" dirty="0">
                <a:solidFill>
                  <a:schemeClr val="tx1"/>
                </a:solidFill>
                <a:latin typeface="+mn-lt"/>
                <a:cs typeface="Arial" panose="020B0604020202020204" pitchFamily="34" charset="0"/>
              </a:rPr>
              <a:t>1 Corinthians 6:9 -  </a:t>
            </a:r>
            <a:r>
              <a:rPr lang="en-US" sz="2800" dirty="0">
                <a:solidFill>
                  <a:schemeClr val="tx1"/>
                </a:solidFill>
                <a:latin typeface="+mn-lt"/>
                <a:cs typeface="Arial" panose="020B0604020202020204" pitchFamily="34" charset="0"/>
              </a:rPr>
              <a:t>Know ye not that the unrighteous shall not inherit the kingdom of God? Be not deceived: neither fornicators, nor idolaters, nor adulterers, </a:t>
            </a:r>
            <a:r>
              <a:rPr lang="en-US" sz="2800" b="1" dirty="0">
                <a:solidFill>
                  <a:srgbClr val="C00000"/>
                </a:solidFill>
                <a:latin typeface="+mn-lt"/>
                <a:cs typeface="Arial" panose="020B0604020202020204" pitchFamily="34" charset="0"/>
              </a:rPr>
              <a:t>nor effeminate, nor abusers of themselves with mankind, </a:t>
            </a:r>
          </a:p>
          <a:p>
            <a:pPr algn="l"/>
            <a:endParaRPr lang="en-US" sz="1050" b="1" dirty="0">
              <a:solidFill>
                <a:srgbClr val="C00000"/>
              </a:solidFill>
              <a:latin typeface="+mn-lt"/>
              <a:cs typeface="Arial" panose="020B0604020202020204" pitchFamily="34" charset="0"/>
            </a:endParaRPr>
          </a:p>
          <a:p>
            <a:pPr marL="461963"/>
            <a:r>
              <a:rPr lang="en-US" sz="2800" b="1" dirty="0">
                <a:solidFill>
                  <a:schemeClr val="tx1"/>
                </a:solidFill>
                <a:latin typeface="+mn-lt"/>
                <a:cs typeface="Arial" panose="020B0604020202020204" pitchFamily="34" charset="0"/>
              </a:rPr>
              <a:t>Thayer’s - </a:t>
            </a:r>
            <a:r>
              <a:rPr lang="en-US" sz="2800" b="1" dirty="0">
                <a:solidFill>
                  <a:srgbClr val="C00000"/>
                </a:solidFill>
                <a:latin typeface="+mn-lt"/>
                <a:cs typeface="Arial" panose="020B0604020202020204" pitchFamily="34" charset="0"/>
              </a:rPr>
              <a:t>Effeminate -  </a:t>
            </a:r>
            <a:r>
              <a:rPr lang="en-US" sz="2800" b="0" i="0" dirty="0" err="1">
                <a:solidFill>
                  <a:srgbClr val="000000"/>
                </a:solidFill>
                <a:effectLst/>
                <a:latin typeface="Papyrus" panose="020B0602040200020303" pitchFamily="34" charset="77"/>
                <a:cs typeface="Arial" panose="020B0604020202020204" pitchFamily="34" charset="0"/>
              </a:rPr>
              <a:t>malakós</a:t>
            </a:r>
            <a:r>
              <a:rPr lang="en-US" sz="2800" b="1" dirty="0">
                <a:solidFill>
                  <a:srgbClr val="C00000"/>
                </a:solidFill>
                <a:latin typeface="Papyrus" panose="020B0602040200020303" pitchFamily="34" charset="77"/>
                <a:cs typeface="Arial" panose="020B0604020202020204" pitchFamily="34" charset="0"/>
              </a:rPr>
              <a:t> </a:t>
            </a:r>
            <a:r>
              <a:rPr lang="en-US" sz="2800" b="1" dirty="0">
                <a:solidFill>
                  <a:schemeClr val="tx1"/>
                </a:solidFill>
                <a:latin typeface="+mn-lt"/>
                <a:cs typeface="Arial" panose="020B0604020202020204" pitchFamily="34" charset="0"/>
              </a:rPr>
              <a:t>- </a:t>
            </a:r>
            <a:r>
              <a:rPr lang="en-US" sz="2800" b="1" i="0" u="none" strike="noStrike" dirty="0">
                <a:solidFill>
                  <a:srgbClr val="C00000"/>
                </a:solidFill>
                <a:effectLst/>
                <a:latin typeface="+mn-lt"/>
                <a:cs typeface="Arial" panose="020B0604020202020204" pitchFamily="34" charset="0"/>
              </a:rPr>
              <a:t>soft, soft to the touch</a:t>
            </a:r>
          </a:p>
          <a:p>
            <a:pPr marL="1492250" lvl="3" indent="-635000">
              <a:buFont typeface="+mj-lt"/>
              <a:buAutoNum type="arabicPeriod"/>
            </a:pPr>
            <a:r>
              <a:rPr lang="en-US" sz="2800" i="0" u="none" strike="noStrike" dirty="0">
                <a:solidFill>
                  <a:srgbClr val="000000"/>
                </a:solidFill>
                <a:effectLst/>
                <a:latin typeface="+mn-lt"/>
                <a:cs typeface="Arial" panose="020B0604020202020204" pitchFamily="34" charset="0"/>
              </a:rPr>
              <a:t>metaph. in a bad sense</a:t>
            </a:r>
          </a:p>
          <a:p>
            <a:pPr marL="1492250" lvl="3" indent="-635000">
              <a:buFont typeface="+mj-lt"/>
              <a:buAutoNum type="arabicPeriod"/>
            </a:pPr>
            <a:r>
              <a:rPr lang="en-US" sz="2800" i="0" u="none" strike="noStrike" dirty="0">
                <a:solidFill>
                  <a:srgbClr val="000000"/>
                </a:solidFill>
                <a:effectLst/>
                <a:latin typeface="+mn-lt"/>
                <a:cs typeface="Arial" panose="020B0604020202020204" pitchFamily="34" charset="0"/>
              </a:rPr>
              <a:t>Effeminate</a:t>
            </a:r>
            <a:endParaRPr lang="en-US" sz="2800" dirty="0">
              <a:latin typeface="+mn-lt"/>
              <a:cs typeface="Arial" panose="020B0604020202020204" pitchFamily="34" charset="0"/>
            </a:endParaRPr>
          </a:p>
          <a:p>
            <a:pPr marL="1492250" lvl="3" indent="-635000">
              <a:buFont typeface="+mj-lt"/>
              <a:buAutoNum type="arabicPeriod"/>
            </a:pPr>
            <a:r>
              <a:rPr lang="en-US" sz="2800" i="0" u="none" strike="noStrike" dirty="0">
                <a:solidFill>
                  <a:srgbClr val="C00000"/>
                </a:solidFill>
                <a:effectLst/>
                <a:latin typeface="+mn-lt"/>
                <a:cs typeface="Arial" panose="020B0604020202020204" pitchFamily="34" charset="0"/>
              </a:rPr>
              <a:t>of a catamite - a boy kept for homosexual relations with a man</a:t>
            </a:r>
          </a:p>
          <a:p>
            <a:pPr marL="1492250" lvl="3" indent="-635000">
              <a:buFont typeface="+mj-lt"/>
              <a:buAutoNum type="arabicPeriod"/>
            </a:pPr>
            <a:r>
              <a:rPr lang="en-US" sz="2800" i="0" u="none" strike="noStrike" dirty="0">
                <a:solidFill>
                  <a:srgbClr val="C00000"/>
                </a:solidFill>
                <a:effectLst/>
                <a:latin typeface="+mn-lt"/>
                <a:cs typeface="Arial" panose="020B0604020202020204" pitchFamily="34" charset="0"/>
              </a:rPr>
              <a:t>of a male who submits his body to unnatural lewdness</a:t>
            </a:r>
          </a:p>
          <a:p>
            <a:pPr marL="1492250" lvl="3" indent="-635000">
              <a:buFont typeface="+mj-lt"/>
              <a:buAutoNum type="arabicPeriod"/>
            </a:pPr>
            <a:r>
              <a:rPr lang="en-US" sz="2800" i="0" u="none" strike="noStrike" dirty="0">
                <a:solidFill>
                  <a:srgbClr val="C00000"/>
                </a:solidFill>
                <a:effectLst/>
                <a:latin typeface="+mn-lt"/>
                <a:cs typeface="Arial" panose="020B0604020202020204" pitchFamily="34" charset="0"/>
              </a:rPr>
              <a:t>of a male prostitute</a:t>
            </a:r>
          </a:p>
          <a:p>
            <a:pPr marL="1492250" lvl="3" indent="-635000">
              <a:buFont typeface="+mj-lt"/>
              <a:buAutoNum type="arabicPeriod"/>
            </a:pPr>
            <a:endParaRPr lang="en-US" sz="1100" i="0" u="none" strike="noStrike" dirty="0">
              <a:solidFill>
                <a:srgbClr val="C00000"/>
              </a:solidFill>
              <a:effectLst/>
              <a:latin typeface="+mn-lt"/>
              <a:cs typeface="Arial" panose="020B0604020202020204" pitchFamily="34" charset="0"/>
            </a:endParaRPr>
          </a:p>
          <a:p>
            <a:pPr marL="461963" algn="l"/>
            <a:r>
              <a:rPr lang="en-US" sz="2600" b="1" dirty="0">
                <a:solidFill>
                  <a:srgbClr val="C00000"/>
                </a:solidFill>
                <a:latin typeface="+mn-lt"/>
                <a:cs typeface="Arial" panose="020B0604020202020204" pitchFamily="34" charset="0"/>
              </a:rPr>
              <a:t>Effeminate -  </a:t>
            </a:r>
            <a:r>
              <a:rPr lang="en-US" sz="2600" b="0" i="0" dirty="0" err="1">
                <a:solidFill>
                  <a:srgbClr val="000000"/>
                </a:solidFill>
                <a:effectLst/>
                <a:latin typeface="+mn-lt"/>
                <a:cs typeface="Arial" panose="020B0604020202020204" pitchFamily="34" charset="0"/>
              </a:rPr>
              <a:t>malakós</a:t>
            </a:r>
            <a:r>
              <a:rPr lang="en-US" sz="2600" b="1" dirty="0">
                <a:solidFill>
                  <a:srgbClr val="C00000"/>
                </a:solidFill>
                <a:latin typeface="+mn-lt"/>
                <a:cs typeface="Arial" panose="020B0604020202020204" pitchFamily="34" charset="0"/>
              </a:rPr>
              <a:t> </a:t>
            </a:r>
            <a:endParaRPr lang="en-US" sz="2600" b="1" dirty="0">
              <a:solidFill>
                <a:schemeClr val="tx1"/>
              </a:solidFill>
              <a:latin typeface="+mn-lt"/>
              <a:cs typeface="Arial" panose="020B0604020202020204" pitchFamily="34" charset="0"/>
            </a:endParaRPr>
          </a:p>
          <a:p>
            <a:pPr marL="925513" lvl="2"/>
            <a:r>
              <a:rPr lang="en-US" sz="2600" b="1" i="0" u="none" strike="noStrike" dirty="0">
                <a:solidFill>
                  <a:srgbClr val="000000"/>
                </a:solidFill>
                <a:effectLst/>
                <a:latin typeface="+mn-lt"/>
                <a:cs typeface="Arial" panose="020B0604020202020204" pitchFamily="34" charset="0"/>
              </a:rPr>
              <a:t>Strong’s- </a:t>
            </a:r>
            <a:r>
              <a:rPr lang="en-US" sz="2600" b="0" i="0" u="none" strike="noStrike" dirty="0">
                <a:solidFill>
                  <a:srgbClr val="000000"/>
                </a:solidFill>
                <a:effectLst/>
                <a:latin typeface="+mn-lt"/>
                <a:cs typeface="Arial" panose="020B0604020202020204" pitchFamily="34" charset="0"/>
              </a:rPr>
              <a:t>Of uncertain affinity; </a:t>
            </a:r>
            <a:r>
              <a:rPr lang="en-US" sz="2600" b="1" i="1" u="none" strike="noStrike" dirty="0">
                <a:solidFill>
                  <a:srgbClr val="C00000"/>
                </a:solidFill>
                <a:effectLst/>
                <a:latin typeface="+mn-lt"/>
                <a:cs typeface="Arial" panose="020B0604020202020204" pitchFamily="34" charset="0"/>
              </a:rPr>
              <a:t>soft</a:t>
            </a:r>
            <a:r>
              <a:rPr lang="en-US" sz="2600" b="1" i="0" u="none" strike="noStrike" dirty="0">
                <a:solidFill>
                  <a:srgbClr val="C00000"/>
                </a:solidFill>
                <a:effectLst/>
                <a:latin typeface="+mn-lt"/>
                <a:cs typeface="Arial" panose="020B0604020202020204" pitchFamily="34" charset="0"/>
              </a:rPr>
              <a:t>, that is, </a:t>
            </a:r>
            <a:r>
              <a:rPr lang="en-US" sz="2600" b="1" i="1" u="none" strike="noStrike" dirty="0">
                <a:solidFill>
                  <a:srgbClr val="C00000"/>
                </a:solidFill>
                <a:effectLst/>
                <a:latin typeface="+mn-lt"/>
                <a:cs typeface="Arial" panose="020B0604020202020204" pitchFamily="34" charset="0"/>
              </a:rPr>
              <a:t>fine</a:t>
            </a:r>
            <a:r>
              <a:rPr lang="en-US" sz="2600" b="1" i="0" u="none" strike="noStrike" dirty="0">
                <a:solidFill>
                  <a:srgbClr val="C00000"/>
                </a:solidFill>
                <a:effectLst/>
                <a:latin typeface="+mn-lt"/>
                <a:cs typeface="Arial" panose="020B0604020202020204" pitchFamily="34" charset="0"/>
              </a:rPr>
              <a:t> (clothing); figuratively a </a:t>
            </a:r>
            <a:r>
              <a:rPr lang="en-US" sz="2600" b="1" i="1" u="none" strike="noStrike" dirty="0">
                <a:solidFill>
                  <a:srgbClr val="C00000"/>
                </a:solidFill>
                <a:effectLst/>
                <a:latin typeface="+mn-lt"/>
                <a:cs typeface="Arial" panose="020B0604020202020204" pitchFamily="34" charset="0"/>
              </a:rPr>
              <a:t>catamite</a:t>
            </a:r>
            <a:r>
              <a:rPr lang="en-US" sz="2600" b="0" i="1" u="none" strike="noStrike" dirty="0">
                <a:solidFill>
                  <a:srgbClr val="C00000"/>
                </a:solidFill>
                <a:effectLst/>
                <a:latin typeface="+mn-lt"/>
                <a:cs typeface="Arial" panose="020B0604020202020204" pitchFamily="34" charset="0"/>
              </a:rPr>
              <a:t>:</a:t>
            </a:r>
            <a:r>
              <a:rPr lang="en-US" sz="2600" b="0" i="0" u="none" strike="noStrike" dirty="0">
                <a:solidFill>
                  <a:srgbClr val="C00000"/>
                </a:solidFill>
                <a:effectLst/>
                <a:latin typeface="+mn-lt"/>
                <a:cs typeface="Arial" panose="020B0604020202020204" pitchFamily="34" charset="0"/>
              </a:rPr>
              <a:t> - </a:t>
            </a:r>
            <a:r>
              <a:rPr lang="en-US" sz="2600" b="1" i="0" u="none" strike="noStrike" dirty="0">
                <a:solidFill>
                  <a:srgbClr val="C00000"/>
                </a:solidFill>
                <a:effectLst/>
                <a:latin typeface="+mn-lt"/>
                <a:cs typeface="Arial" panose="020B0604020202020204" pitchFamily="34" charset="0"/>
              </a:rPr>
              <a:t>effeminate, soft</a:t>
            </a:r>
          </a:p>
          <a:p>
            <a:pPr marL="925513" lvl="2"/>
            <a:endParaRPr lang="en-US" sz="1100" b="0" i="0" u="none" strike="noStrike" dirty="0">
              <a:solidFill>
                <a:srgbClr val="000000"/>
              </a:solidFill>
              <a:effectLst/>
              <a:latin typeface="+mn-lt"/>
              <a:cs typeface="Arial" panose="020B0604020202020204" pitchFamily="34" charset="0"/>
            </a:endParaRPr>
          </a:p>
          <a:p>
            <a:pPr marL="925513" lvl="2"/>
            <a:r>
              <a:rPr lang="en-US" sz="2600" b="1" i="0" u="none" strike="noStrike" dirty="0">
                <a:solidFill>
                  <a:srgbClr val="000000"/>
                </a:solidFill>
                <a:effectLst/>
                <a:latin typeface="+mn-lt"/>
                <a:cs typeface="Arial" panose="020B0604020202020204" pitchFamily="34" charset="0"/>
              </a:rPr>
              <a:t>Mounce’s - </a:t>
            </a:r>
            <a:r>
              <a:rPr lang="en-US" sz="2600" b="1" i="0" dirty="0">
                <a:solidFill>
                  <a:srgbClr val="C00000"/>
                </a:solidFill>
                <a:effectLst/>
                <a:latin typeface="+mn-lt"/>
                <a:cs typeface="Arial" panose="020B0604020202020204" pitchFamily="34" charset="0"/>
              </a:rPr>
              <a:t>fine, soft; (n.) male prostitute, a male homosexual who is the passive sex partner</a:t>
            </a:r>
          </a:p>
          <a:p>
            <a:pPr marL="461963"/>
            <a:endParaRPr lang="en-US" sz="2800" b="1" i="0" u="none" strike="noStrike" dirty="0">
              <a:solidFill>
                <a:srgbClr val="000000"/>
              </a:solidFill>
              <a:effectLst/>
              <a:latin typeface="+mn-lt"/>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grpSp>
        <p:nvGrpSpPr>
          <p:cNvPr id="6" name="Group 5">
            <a:extLst>
              <a:ext uri="{FF2B5EF4-FFF2-40B4-BE49-F238E27FC236}">
                <a16:creationId xmlns:a16="http://schemas.microsoft.com/office/drawing/2014/main" id="{7746E9C9-CB09-0B3C-E561-DCA34C241021}"/>
              </a:ext>
            </a:extLst>
          </p:cNvPr>
          <p:cNvGrpSpPr/>
          <p:nvPr/>
        </p:nvGrpSpPr>
        <p:grpSpPr>
          <a:xfrm>
            <a:off x="1121764" y="436105"/>
            <a:ext cx="10761272" cy="695292"/>
            <a:chOff x="1121764" y="436105"/>
            <a:chExt cx="10761272" cy="695292"/>
          </a:xfrm>
        </p:grpSpPr>
        <p:sp>
          <p:nvSpPr>
            <p:cNvPr id="8" name="Title 1">
              <a:extLst>
                <a:ext uri="{FF2B5EF4-FFF2-40B4-BE49-F238E27FC236}">
                  <a16:creationId xmlns:a16="http://schemas.microsoft.com/office/drawing/2014/main" id="{4AA1EA2B-B9BC-238E-4D66-F588B12AD7A6}"/>
                </a:ext>
              </a:extLst>
            </p:cNvPr>
            <p:cNvSpPr txBox="1">
              <a:spLocks/>
            </p:cNvSpPr>
            <p:nvPr/>
          </p:nvSpPr>
          <p:spPr bwMode="blackWhite">
            <a:xfrm>
              <a:off x="1121764" y="436105"/>
              <a:ext cx="8701976" cy="695292"/>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3200" b="1" dirty="0">
                  <a:solidFill>
                    <a:srgbClr val="002060"/>
                  </a:solidFill>
                </a:rPr>
                <a:t>BATTLEFIELDS – </a:t>
              </a:r>
              <a:r>
                <a:rPr lang="en-CA" sz="3200" b="1" dirty="0">
                  <a:solidFill>
                    <a:srgbClr val="C00000"/>
                  </a:solidFill>
                </a:rPr>
                <a:t>MANHOOD/MASCULINITY</a:t>
              </a:r>
              <a:endParaRPr lang="en-US" sz="3200" b="1" dirty="0">
                <a:solidFill>
                  <a:srgbClr val="C00000"/>
                </a:solidFill>
              </a:endParaRPr>
            </a:p>
          </p:txBody>
        </p:sp>
        <p:pic>
          <p:nvPicPr>
            <p:cNvPr id="9" name="Picture 8">
              <a:extLst>
                <a:ext uri="{FF2B5EF4-FFF2-40B4-BE49-F238E27FC236}">
                  <a16:creationId xmlns:a16="http://schemas.microsoft.com/office/drawing/2014/main" id="{A06EC09B-4686-D240-71BF-0708257ACEE8}"/>
                </a:ext>
              </a:extLst>
            </p:cNvPr>
            <p:cNvPicPr>
              <a:picLocks noChangeAspect="1"/>
            </p:cNvPicPr>
            <p:nvPr/>
          </p:nvPicPr>
          <p:blipFill>
            <a:blip r:embed="rId4"/>
            <a:stretch>
              <a:fillRect/>
            </a:stretch>
          </p:blipFill>
          <p:spPr>
            <a:xfrm>
              <a:off x="9749161" y="436105"/>
              <a:ext cx="2133875" cy="695291"/>
            </a:xfrm>
            <a:prstGeom prst="rect">
              <a:avLst/>
            </a:prstGeom>
          </p:spPr>
        </p:pic>
      </p:grpSp>
    </p:spTree>
    <p:extLst>
      <p:ext uri="{BB962C8B-B14F-4D97-AF65-F5344CB8AC3E}">
        <p14:creationId xmlns:p14="http://schemas.microsoft.com/office/powerpoint/2010/main" val="6060070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42</a:t>
            </a:fld>
            <a:endParaRPr lang="en-US"/>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708357" y="1439223"/>
            <a:ext cx="11588086" cy="627864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1400" b="1" dirty="0">
                <a:solidFill>
                  <a:srgbClr val="C00000"/>
                </a:solidFill>
                <a:latin typeface="+mn-lt"/>
                <a:cs typeface="Arial" panose="020B0604020202020204" pitchFamily="34" charset="0"/>
              </a:rPr>
              <a:t>Spiritual Warfare</a:t>
            </a:r>
          </a:p>
          <a:p>
            <a:r>
              <a:rPr lang="en-US" sz="2400" b="1" dirty="0">
                <a:solidFill>
                  <a:srgbClr val="C00000"/>
                </a:solidFill>
                <a:latin typeface="+mn-lt"/>
                <a:cs typeface="Arial" panose="020B0604020202020204" pitchFamily="34" charset="0"/>
              </a:rPr>
              <a:t>Key Strategy – Blind believers to distinction:  </a:t>
            </a:r>
            <a:r>
              <a:rPr lang="en-US" sz="2400" b="1" dirty="0">
                <a:solidFill>
                  <a:srgbClr val="C00000"/>
                </a:solidFill>
                <a:latin typeface="Arial" panose="020B0604020202020204" pitchFamily="34" charset="0"/>
                <a:cs typeface="Arial" panose="020B0604020202020204" pitchFamily="34" charset="0"/>
              </a:rPr>
              <a:t>feminization of masculinity</a:t>
            </a:r>
          </a:p>
          <a:p>
            <a:pPr algn="l"/>
            <a:endParaRPr lang="en-US" sz="2600" b="1" dirty="0">
              <a:solidFill>
                <a:srgbClr val="C00000"/>
              </a:solidFill>
              <a:latin typeface="Arial" panose="020B0604020202020204" pitchFamily="34" charset="0"/>
              <a:cs typeface="Arial" panose="020B0604020202020204" pitchFamily="34" charset="0"/>
            </a:endParaRPr>
          </a:p>
          <a:p>
            <a:pPr algn="l"/>
            <a:r>
              <a:rPr lang="en-US" sz="2600" b="1" dirty="0">
                <a:solidFill>
                  <a:schemeClr val="tx1"/>
                </a:solidFill>
                <a:latin typeface="Arial" panose="020B0604020202020204" pitchFamily="34" charset="0"/>
                <a:cs typeface="Arial" panose="020B0604020202020204" pitchFamily="34" charset="0"/>
              </a:rPr>
              <a:t>1 Corinthians 6:9 -  </a:t>
            </a:r>
            <a:r>
              <a:rPr lang="en-US" sz="2600" dirty="0">
                <a:solidFill>
                  <a:schemeClr val="tx1"/>
                </a:solidFill>
                <a:latin typeface="Arial" panose="020B0604020202020204" pitchFamily="34" charset="0"/>
                <a:cs typeface="Arial" panose="020B0604020202020204" pitchFamily="34" charset="0"/>
              </a:rPr>
              <a:t>Know ye not that the unrighteous shall not inherit the kingdom of God? Be not deceived: neither fornicators, nor idolaters, nor adulterers, </a:t>
            </a:r>
            <a:r>
              <a:rPr lang="en-US" sz="2600" b="1" dirty="0">
                <a:solidFill>
                  <a:srgbClr val="C00000"/>
                </a:solidFill>
                <a:latin typeface="Arial" panose="020B0604020202020204" pitchFamily="34" charset="0"/>
                <a:cs typeface="Arial" panose="020B0604020202020204" pitchFamily="34" charset="0"/>
              </a:rPr>
              <a:t>nor effeminate, nor abusers of themselves with mankind, </a:t>
            </a:r>
          </a:p>
          <a:p>
            <a:pPr algn="l"/>
            <a:endParaRPr lang="en-US" sz="2600" b="1" i="0" dirty="0">
              <a:solidFill>
                <a:srgbClr val="C00000"/>
              </a:solidFill>
              <a:effectLst/>
              <a:latin typeface="Arial" panose="020B0604020202020204" pitchFamily="34" charset="0"/>
              <a:cs typeface="Arial" panose="020B0604020202020204" pitchFamily="34" charset="0"/>
            </a:endParaRPr>
          </a:p>
          <a:p>
            <a:pPr marL="461963" algn="l"/>
            <a:r>
              <a:rPr lang="en-US" sz="2600" b="1" dirty="0">
                <a:solidFill>
                  <a:srgbClr val="C00000"/>
                </a:solidFill>
                <a:latin typeface="Arial" panose="020B0604020202020204" pitchFamily="34" charset="0"/>
                <a:cs typeface="Arial" panose="020B0604020202020204" pitchFamily="34" charset="0"/>
              </a:rPr>
              <a:t>Abusers of themselves with mankind  - </a:t>
            </a:r>
            <a:r>
              <a:rPr lang="en-US" sz="2600" b="0" i="0" dirty="0" err="1">
                <a:solidFill>
                  <a:srgbClr val="000000"/>
                </a:solidFill>
                <a:effectLst/>
                <a:latin typeface="Herculanum" panose="02000505000000020004" pitchFamily="2" charset="77"/>
                <a:cs typeface="Arial" panose="020B0604020202020204" pitchFamily="34" charset="0"/>
              </a:rPr>
              <a:t>Arsenokoítēs</a:t>
            </a:r>
            <a:endParaRPr lang="en-US" sz="2600" b="1" dirty="0">
              <a:solidFill>
                <a:srgbClr val="C00000"/>
              </a:solidFill>
              <a:latin typeface="Herculanum" panose="02000505000000020004" pitchFamily="2" charset="77"/>
              <a:cs typeface="Arial" panose="020B0604020202020204" pitchFamily="34" charset="0"/>
            </a:endParaRPr>
          </a:p>
          <a:p>
            <a:pPr marL="925513"/>
            <a:r>
              <a:rPr lang="en-US" sz="2600" b="1" i="0" u="none" strike="noStrike" dirty="0">
                <a:solidFill>
                  <a:srgbClr val="000000"/>
                </a:solidFill>
                <a:effectLst/>
                <a:latin typeface="Arial" panose="020B0604020202020204" pitchFamily="34" charset="0"/>
                <a:cs typeface="Arial" panose="020B0604020202020204" pitchFamily="34" charset="0"/>
              </a:rPr>
              <a:t>Thayer’s - </a:t>
            </a:r>
            <a:r>
              <a:rPr lang="en-US" sz="2600" b="0" i="0" u="none" strike="noStrike" dirty="0">
                <a:solidFill>
                  <a:srgbClr val="000000"/>
                </a:solidFill>
                <a:effectLst/>
                <a:latin typeface="Arial" panose="020B0604020202020204" pitchFamily="34" charset="0"/>
                <a:cs typeface="Arial" panose="020B0604020202020204" pitchFamily="34" charset="0"/>
              </a:rPr>
              <a:t>one who lies with a male as with a female, sodomite, homosexual</a:t>
            </a:r>
          </a:p>
          <a:p>
            <a:pPr marL="925513"/>
            <a:endParaRPr lang="en-US" sz="2600" b="0" i="0" u="none" strike="noStrike" dirty="0">
              <a:solidFill>
                <a:srgbClr val="000000"/>
              </a:solidFill>
              <a:effectLst/>
              <a:latin typeface="Arial" panose="020B0604020202020204" pitchFamily="34" charset="0"/>
              <a:cs typeface="Arial" panose="020B0604020202020204" pitchFamily="34" charset="0"/>
            </a:endParaRPr>
          </a:p>
          <a:p>
            <a:pPr marL="925513"/>
            <a:r>
              <a:rPr lang="en-US" sz="2600" b="1" i="0" u="none" strike="noStrike" dirty="0">
                <a:solidFill>
                  <a:srgbClr val="000000"/>
                </a:solidFill>
                <a:effectLst/>
                <a:latin typeface="Arial" panose="020B0604020202020204" pitchFamily="34" charset="0"/>
                <a:cs typeface="Arial" panose="020B0604020202020204" pitchFamily="34" charset="0"/>
              </a:rPr>
              <a:t>Strong’s - </a:t>
            </a:r>
            <a:r>
              <a:rPr lang="en-US" sz="2600" b="0" i="0" u="none" strike="noStrike" dirty="0">
                <a:solidFill>
                  <a:srgbClr val="000000"/>
                </a:solidFill>
                <a:effectLst/>
                <a:latin typeface="Arial" panose="020B0604020202020204" pitchFamily="34" charset="0"/>
                <a:cs typeface="Arial" panose="020B0604020202020204" pitchFamily="34" charset="0"/>
              </a:rPr>
              <a:t>From </a:t>
            </a:r>
            <a:r>
              <a:rPr lang="en-US" sz="2600" b="0" i="0" u="none" strike="noStrike" dirty="0">
                <a:solidFill>
                  <a:srgbClr val="000000"/>
                </a:solidFill>
                <a:effectLst/>
                <a:latin typeface="Arial" panose="020B0604020202020204" pitchFamily="34" charset="0"/>
                <a:cs typeface="Arial" panose="020B0604020202020204" pitchFamily="34" charset="0"/>
                <a:hlinkClick r:id="rId3"/>
              </a:rPr>
              <a:t>G730</a:t>
            </a:r>
            <a:r>
              <a:rPr lang="en-US" sz="2600" b="0" i="0" u="none" strike="noStrike" dirty="0">
                <a:solidFill>
                  <a:srgbClr val="000000"/>
                </a:solidFill>
                <a:effectLst/>
                <a:latin typeface="Arial" panose="020B0604020202020204" pitchFamily="34" charset="0"/>
                <a:cs typeface="Arial" panose="020B0604020202020204" pitchFamily="34" charset="0"/>
              </a:rPr>
              <a:t> and </a:t>
            </a:r>
            <a:r>
              <a:rPr lang="en-US" sz="2600" b="0" i="0" u="none" strike="noStrike" dirty="0">
                <a:solidFill>
                  <a:srgbClr val="000000"/>
                </a:solidFill>
                <a:effectLst/>
                <a:latin typeface="Arial" panose="020B0604020202020204" pitchFamily="34" charset="0"/>
                <a:cs typeface="Arial" panose="020B0604020202020204" pitchFamily="34" charset="0"/>
                <a:hlinkClick r:id="rId4"/>
              </a:rPr>
              <a:t>G2845</a:t>
            </a:r>
            <a:r>
              <a:rPr lang="en-US" sz="2600" b="0" i="0" u="none" strike="noStrike" dirty="0">
                <a:solidFill>
                  <a:srgbClr val="000000"/>
                </a:solidFill>
                <a:effectLst/>
                <a:latin typeface="Arial" panose="020B0604020202020204" pitchFamily="34" charset="0"/>
                <a:cs typeface="Arial" panose="020B0604020202020204" pitchFamily="34" charset="0"/>
              </a:rPr>
              <a:t>; a </a:t>
            </a:r>
            <a:r>
              <a:rPr lang="en-US" sz="2600" b="0" i="1" u="none" strike="noStrike" dirty="0">
                <a:solidFill>
                  <a:srgbClr val="000000"/>
                </a:solidFill>
                <a:effectLst/>
                <a:latin typeface="Arial" panose="020B0604020202020204" pitchFamily="34" charset="0"/>
                <a:cs typeface="Arial" panose="020B0604020202020204" pitchFamily="34" charset="0"/>
              </a:rPr>
              <a:t>sodomite:</a:t>
            </a:r>
            <a:r>
              <a:rPr lang="en-US" sz="2600" b="0" i="0" u="none" strike="noStrike" dirty="0">
                <a:solidFill>
                  <a:srgbClr val="000000"/>
                </a:solidFill>
                <a:effectLst/>
                <a:latin typeface="Arial" panose="020B0604020202020204" pitchFamily="34" charset="0"/>
                <a:cs typeface="Arial" panose="020B0604020202020204" pitchFamily="34" charset="0"/>
              </a:rPr>
              <a:t> - abuser of (that defile) self with mankind.</a:t>
            </a:r>
          </a:p>
          <a:p>
            <a:pPr marL="925513"/>
            <a:endParaRPr lang="en-US" sz="2600" b="0" i="0" u="none" strike="noStrike" dirty="0">
              <a:solidFill>
                <a:srgbClr val="000000"/>
              </a:solidFill>
              <a:effectLst/>
              <a:latin typeface="Arial" panose="020B0604020202020204" pitchFamily="34" charset="0"/>
              <a:cs typeface="Arial" panose="020B0604020202020204" pitchFamily="34" charset="0"/>
            </a:endParaRPr>
          </a:p>
          <a:p>
            <a:pPr marL="925513" algn="l"/>
            <a:r>
              <a:rPr lang="en-US" sz="2600" b="1" i="0" u="none" strike="noStrike" dirty="0">
                <a:solidFill>
                  <a:srgbClr val="000000"/>
                </a:solidFill>
                <a:effectLst/>
                <a:latin typeface="Arial" panose="020B0604020202020204" pitchFamily="34" charset="0"/>
                <a:cs typeface="Arial" panose="020B0604020202020204" pitchFamily="34" charset="0"/>
              </a:rPr>
              <a:t>Mounce’s - </a:t>
            </a:r>
            <a:r>
              <a:rPr lang="en-US" sz="2600" b="0" i="0" dirty="0">
                <a:solidFill>
                  <a:srgbClr val="000000"/>
                </a:solidFill>
                <a:effectLst/>
                <a:latin typeface="Arial" panose="020B0604020202020204" pitchFamily="34" charset="0"/>
                <a:cs typeface="Arial" panose="020B0604020202020204" pitchFamily="34" charset="0"/>
              </a:rPr>
              <a:t>one engaging in homosexual acts (likely referring to the active male partner), sexual deviant</a:t>
            </a:r>
            <a:endParaRPr lang="en-US" sz="2600" b="1" dirty="0">
              <a:solidFill>
                <a:srgbClr val="C00000"/>
              </a:solidFill>
              <a:latin typeface="Arial" panose="020B0604020202020204" pitchFamily="34" charset="0"/>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grpSp>
        <p:nvGrpSpPr>
          <p:cNvPr id="4" name="Group 3">
            <a:extLst>
              <a:ext uri="{FF2B5EF4-FFF2-40B4-BE49-F238E27FC236}">
                <a16:creationId xmlns:a16="http://schemas.microsoft.com/office/drawing/2014/main" id="{AD18A678-6F66-B93C-C991-447A19867868}"/>
              </a:ext>
            </a:extLst>
          </p:cNvPr>
          <p:cNvGrpSpPr/>
          <p:nvPr/>
        </p:nvGrpSpPr>
        <p:grpSpPr>
          <a:xfrm>
            <a:off x="708357" y="448166"/>
            <a:ext cx="10715554" cy="695292"/>
            <a:chOff x="1167482" y="436105"/>
            <a:chExt cx="10715554" cy="695292"/>
          </a:xfrm>
        </p:grpSpPr>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1167482" y="436105"/>
              <a:ext cx="8656257" cy="695292"/>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3200" b="1" dirty="0">
                  <a:solidFill>
                    <a:srgbClr val="002060"/>
                  </a:solidFill>
                </a:rPr>
                <a:t>BATTLEFIELDS – </a:t>
              </a:r>
              <a:r>
                <a:rPr lang="en-CA" sz="3200" b="1" dirty="0">
                  <a:solidFill>
                    <a:srgbClr val="C00000"/>
                  </a:solidFill>
                </a:rPr>
                <a:t>MANHOOD/MASCULINITY</a:t>
              </a:r>
              <a:endParaRPr lang="en-US" sz="3200" b="1" dirty="0">
                <a:solidFill>
                  <a:srgbClr val="C00000"/>
                </a:solidFill>
              </a:endParaRPr>
            </a:p>
          </p:txBody>
        </p:sp>
        <p:pic>
          <p:nvPicPr>
            <p:cNvPr id="2" name="Picture 1">
              <a:extLst>
                <a:ext uri="{FF2B5EF4-FFF2-40B4-BE49-F238E27FC236}">
                  <a16:creationId xmlns:a16="http://schemas.microsoft.com/office/drawing/2014/main" id="{652C0DB9-2D9B-F43C-F182-63D1CB94AD7E}"/>
                </a:ext>
              </a:extLst>
            </p:cNvPr>
            <p:cNvPicPr>
              <a:picLocks noChangeAspect="1"/>
            </p:cNvPicPr>
            <p:nvPr/>
          </p:nvPicPr>
          <p:blipFill>
            <a:blip r:embed="rId6"/>
            <a:stretch>
              <a:fillRect/>
            </a:stretch>
          </p:blipFill>
          <p:spPr>
            <a:xfrm>
              <a:off x="9749161" y="436105"/>
              <a:ext cx="2133875" cy="695291"/>
            </a:xfrm>
            <a:prstGeom prst="rect">
              <a:avLst/>
            </a:prstGeom>
          </p:spPr>
        </p:pic>
      </p:grpSp>
    </p:spTree>
    <p:extLst>
      <p:ext uri="{BB962C8B-B14F-4D97-AF65-F5344CB8AC3E}">
        <p14:creationId xmlns:p14="http://schemas.microsoft.com/office/powerpoint/2010/main" val="2739241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43</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569886" y="556415"/>
            <a:ext cx="9190041" cy="649572"/>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2800" b="1" dirty="0">
                <a:solidFill>
                  <a:srgbClr val="002060"/>
                </a:solidFill>
              </a:rPr>
              <a:t>BATTTLEFIELDS- </a:t>
            </a:r>
            <a:r>
              <a:rPr lang="en-US" sz="2800" b="1" dirty="0">
                <a:solidFill>
                  <a:srgbClr val="C00000"/>
                </a:solidFill>
                <a:latin typeface="Arial" panose="020B0604020202020204" pitchFamily="34" charset="0"/>
                <a:cs typeface="Arial" panose="020B0604020202020204" pitchFamily="34" charset="0"/>
              </a:rPr>
              <a:t>Europeanization OF FAITH</a:t>
            </a:r>
            <a:endParaRPr lang="en-US" sz="2800" b="1" dirty="0">
              <a:solidFill>
                <a:srgbClr val="002060"/>
              </a:solidFill>
            </a:endParaRPr>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569886" y="1249133"/>
            <a:ext cx="11599847" cy="779444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rgbClr val="C00000"/>
                </a:solidFill>
                <a:latin typeface="+mn-lt"/>
                <a:cs typeface="Arial" panose="020B0604020202020204" pitchFamily="34" charset="0"/>
              </a:rPr>
              <a:t>Spiritual Warfare</a:t>
            </a:r>
          </a:p>
          <a:p>
            <a:r>
              <a:rPr lang="en-US" sz="2400" b="1" dirty="0">
                <a:solidFill>
                  <a:srgbClr val="C00000"/>
                </a:solidFill>
                <a:latin typeface="+mn-lt"/>
                <a:cs typeface="Arial" panose="020B0604020202020204" pitchFamily="34" charset="0"/>
              </a:rPr>
              <a:t>Key Strategy – </a:t>
            </a:r>
            <a:r>
              <a:rPr lang="en-US" sz="2400" b="1" dirty="0">
                <a:solidFill>
                  <a:srgbClr val="C00000"/>
                </a:solidFill>
                <a:latin typeface="Arial" panose="020B0604020202020204" pitchFamily="34" charset="0"/>
                <a:cs typeface="Arial" panose="020B0604020202020204" pitchFamily="34" charset="0"/>
              </a:rPr>
              <a:t>Europeanization of the Way (Faith) – Christianity is the white man’s religion give to you black folk in slavery. </a:t>
            </a:r>
          </a:p>
          <a:p>
            <a:pPr algn="l"/>
            <a:endParaRPr lang="en-US" sz="2400" b="1" dirty="0">
              <a:solidFill>
                <a:srgbClr val="C00000"/>
              </a:solidFill>
              <a:latin typeface="Arial" panose="020B0604020202020204" pitchFamily="34" charset="0"/>
              <a:cs typeface="Arial" panose="020B0604020202020204" pitchFamily="34" charset="0"/>
            </a:endParaRP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Acts 11:26 -  </a:t>
            </a:r>
            <a:r>
              <a:rPr lang="en-US" sz="2400" dirty="0">
                <a:solidFill>
                  <a:schemeClr val="tx1">
                    <a:lumMod val="95000"/>
                    <a:lumOff val="5000"/>
                  </a:schemeClr>
                </a:solidFill>
                <a:latin typeface="Arial" panose="020B0604020202020204" pitchFamily="34" charset="0"/>
                <a:cs typeface="Arial" panose="020B0604020202020204" pitchFamily="34" charset="0"/>
              </a:rPr>
              <a:t>And when he had found him, he brought him unto Antioch. And it came to pass, that a whole year they assembled themselves with the church, and taught much people. </a:t>
            </a:r>
            <a:r>
              <a:rPr lang="en-US" sz="2400" b="1" dirty="0">
                <a:solidFill>
                  <a:srgbClr val="C00000"/>
                </a:solidFill>
                <a:latin typeface="Arial" panose="020B0604020202020204" pitchFamily="34" charset="0"/>
                <a:cs typeface="Arial" panose="020B0604020202020204" pitchFamily="34" charset="0"/>
              </a:rPr>
              <a:t>And the disciples were called Christians first in Antioch. (Only mention 3xs bible)</a:t>
            </a:r>
          </a:p>
          <a:p>
            <a:pPr algn="l"/>
            <a:endParaRPr lang="en-US" sz="1200" b="0" i="0" dirty="0">
              <a:solidFill>
                <a:srgbClr val="000000"/>
              </a:solidFill>
              <a:effectLst/>
              <a:latin typeface="Lato" panose="020F0502020204030203" pitchFamily="34" charset="0"/>
            </a:endParaRPr>
          </a:p>
          <a:p>
            <a:pPr marL="461963"/>
            <a:r>
              <a:rPr lang="en-US" sz="2400" b="1" dirty="0">
                <a:latin typeface="Lato" panose="020F0502020204030203" pitchFamily="34" charset="0"/>
              </a:rPr>
              <a:t>Thayer’s </a:t>
            </a:r>
            <a:r>
              <a:rPr lang="en-US" sz="2400" b="0" i="0" dirty="0">
                <a:solidFill>
                  <a:srgbClr val="000000"/>
                </a:solidFill>
                <a:effectLst/>
                <a:latin typeface="Lato" panose="020F0502020204030203" pitchFamily="34" charset="0"/>
              </a:rPr>
              <a:t>Christian – Christian, </a:t>
            </a:r>
            <a:r>
              <a:rPr lang="en-US" sz="2400" b="0" i="0" u="none" strike="noStrike" dirty="0">
                <a:solidFill>
                  <a:srgbClr val="000000"/>
                </a:solidFill>
                <a:effectLst/>
                <a:latin typeface="Lato" panose="020F0502020204030203" pitchFamily="34" charset="0"/>
              </a:rPr>
              <a:t>Christian, a follower of Christ</a:t>
            </a:r>
          </a:p>
          <a:p>
            <a:pPr algn="l"/>
            <a:endParaRPr lang="en-US" sz="2400" b="1" dirty="0">
              <a:solidFill>
                <a:srgbClr val="C00000"/>
              </a:solidFill>
              <a:latin typeface="Arial" panose="020B0604020202020204" pitchFamily="34" charset="0"/>
              <a:cs typeface="Arial" panose="020B0604020202020204" pitchFamily="34" charset="0"/>
            </a:endParaRPr>
          </a:p>
          <a:p>
            <a:pPr algn="l"/>
            <a:r>
              <a:rPr lang="en-US" sz="2400" b="1" dirty="0">
                <a:solidFill>
                  <a:srgbClr val="C00000"/>
                </a:solidFill>
                <a:latin typeface="Arial" panose="020B0604020202020204" pitchFamily="34" charset="0"/>
                <a:cs typeface="Arial" panose="020B0604020202020204" pitchFamily="34" charset="0"/>
              </a:rPr>
              <a:t>Ethiopian Eunuch – </a:t>
            </a:r>
          </a:p>
          <a:p>
            <a:pPr algn="l"/>
            <a:endParaRPr lang="en-US" sz="1050" b="1" dirty="0">
              <a:solidFill>
                <a:srgbClr val="C00000"/>
              </a:solidFill>
              <a:latin typeface="Arial" panose="020B0604020202020204" pitchFamily="34" charset="0"/>
              <a:cs typeface="Arial" panose="020B0604020202020204" pitchFamily="34" charset="0"/>
            </a:endParaRPr>
          </a:p>
          <a:p>
            <a:pPr marL="523875" algn="l"/>
            <a:r>
              <a:rPr lang="en-US" sz="2000" b="1" dirty="0">
                <a:solidFill>
                  <a:schemeClr val="tx1">
                    <a:lumMod val="95000"/>
                    <a:lumOff val="5000"/>
                  </a:schemeClr>
                </a:solidFill>
                <a:latin typeface="Arial" panose="020B0604020202020204" pitchFamily="34" charset="0"/>
                <a:cs typeface="Arial" panose="020B0604020202020204" pitchFamily="34" charset="0"/>
              </a:rPr>
              <a:t>Acts 8:27 -  </a:t>
            </a:r>
            <a:r>
              <a:rPr lang="en-US" sz="2000" dirty="0">
                <a:solidFill>
                  <a:schemeClr val="tx1">
                    <a:lumMod val="95000"/>
                    <a:lumOff val="5000"/>
                  </a:schemeClr>
                </a:solidFill>
                <a:latin typeface="Arial" panose="020B0604020202020204" pitchFamily="34" charset="0"/>
                <a:cs typeface="Arial" panose="020B0604020202020204" pitchFamily="34" charset="0"/>
              </a:rPr>
              <a:t>And he arose and went: and, behold, a man of Ethiopia, an eunuch of great authority under Candace queen of the Ethiopians, who had the charge of all her treasure, and had come to Jerusalem for to worship, </a:t>
            </a:r>
          </a:p>
          <a:p>
            <a:pPr marL="523875" algn="l"/>
            <a:r>
              <a:rPr lang="en-US" sz="2000" b="1" dirty="0">
                <a:solidFill>
                  <a:schemeClr val="tx1">
                    <a:lumMod val="95000"/>
                    <a:lumOff val="5000"/>
                  </a:schemeClr>
                </a:solidFill>
                <a:latin typeface="Arial" panose="020B0604020202020204" pitchFamily="34" charset="0"/>
                <a:cs typeface="Arial" panose="020B0604020202020204" pitchFamily="34" charset="0"/>
              </a:rPr>
              <a:t>Acts 8:34 -  And the eunuch answered Philip, and said, I pray thee, of whom </a:t>
            </a:r>
            <a:r>
              <a:rPr lang="en-US" sz="2000" b="1" dirty="0" err="1">
                <a:solidFill>
                  <a:schemeClr val="tx1">
                    <a:lumMod val="95000"/>
                    <a:lumOff val="5000"/>
                  </a:schemeClr>
                </a:solidFill>
                <a:latin typeface="Arial" panose="020B0604020202020204" pitchFamily="34" charset="0"/>
                <a:cs typeface="Arial" panose="020B0604020202020204" pitchFamily="34" charset="0"/>
              </a:rPr>
              <a:t>speaketh</a:t>
            </a:r>
            <a:r>
              <a:rPr lang="en-US" sz="2000" b="1" dirty="0">
                <a:solidFill>
                  <a:schemeClr val="tx1">
                    <a:lumMod val="95000"/>
                    <a:lumOff val="5000"/>
                  </a:schemeClr>
                </a:solidFill>
                <a:latin typeface="Arial" panose="020B0604020202020204" pitchFamily="34" charset="0"/>
                <a:cs typeface="Arial" panose="020B0604020202020204" pitchFamily="34" charset="0"/>
              </a:rPr>
              <a:t> the prophet this? of himself, or of some other man? </a:t>
            </a:r>
          </a:p>
          <a:p>
            <a:pPr marL="523875" algn="l"/>
            <a:r>
              <a:rPr lang="en-US" sz="2000" b="1" dirty="0">
                <a:solidFill>
                  <a:schemeClr val="tx1">
                    <a:lumMod val="95000"/>
                    <a:lumOff val="5000"/>
                  </a:schemeClr>
                </a:solidFill>
                <a:latin typeface="Arial" panose="020B0604020202020204" pitchFamily="34" charset="0"/>
                <a:cs typeface="Arial" panose="020B0604020202020204" pitchFamily="34" charset="0"/>
              </a:rPr>
              <a:t>Acts 8:36 -  </a:t>
            </a:r>
            <a:r>
              <a:rPr lang="en-US" sz="2000" dirty="0">
                <a:solidFill>
                  <a:schemeClr val="tx1">
                    <a:lumMod val="95000"/>
                    <a:lumOff val="5000"/>
                  </a:schemeClr>
                </a:solidFill>
                <a:latin typeface="Arial" panose="020B0604020202020204" pitchFamily="34" charset="0"/>
                <a:cs typeface="Arial" panose="020B0604020202020204" pitchFamily="34" charset="0"/>
              </a:rPr>
              <a:t>And as they went on their way, they came unto a certain water: and the eunuch said, See, here is water; what doth hinder me to be baptized? </a:t>
            </a:r>
          </a:p>
          <a:p>
            <a:pPr marL="523875" algn="l"/>
            <a:r>
              <a:rPr lang="en-US" sz="2000" b="1" dirty="0">
                <a:solidFill>
                  <a:schemeClr val="tx1">
                    <a:lumMod val="95000"/>
                    <a:lumOff val="5000"/>
                  </a:schemeClr>
                </a:solidFill>
                <a:latin typeface="Arial" panose="020B0604020202020204" pitchFamily="34" charset="0"/>
                <a:cs typeface="Arial" panose="020B0604020202020204" pitchFamily="34" charset="0"/>
              </a:rPr>
              <a:t>Acts 8:38-39 -  </a:t>
            </a:r>
            <a:r>
              <a:rPr lang="en-US" sz="2000" dirty="0">
                <a:solidFill>
                  <a:schemeClr val="tx1">
                    <a:lumMod val="95000"/>
                    <a:lumOff val="5000"/>
                  </a:schemeClr>
                </a:solidFill>
                <a:latin typeface="Arial" panose="020B0604020202020204" pitchFamily="34" charset="0"/>
                <a:cs typeface="Arial" panose="020B0604020202020204" pitchFamily="34" charset="0"/>
              </a:rPr>
              <a:t>And he commanded the chariot to stand still: and they went down both into the water, both Philip and the eunuch; and </a:t>
            </a:r>
            <a:r>
              <a:rPr lang="en-US" sz="2000" b="1" dirty="0">
                <a:solidFill>
                  <a:schemeClr val="tx1">
                    <a:lumMod val="95000"/>
                    <a:lumOff val="5000"/>
                  </a:schemeClr>
                </a:solidFill>
                <a:latin typeface="Arial" panose="020B0604020202020204" pitchFamily="34" charset="0"/>
                <a:cs typeface="Arial" panose="020B0604020202020204" pitchFamily="34" charset="0"/>
              </a:rPr>
              <a:t>he </a:t>
            </a:r>
            <a:r>
              <a:rPr lang="en-US" sz="2000" b="1" dirty="0">
                <a:solidFill>
                  <a:srgbClr val="C00000"/>
                </a:solidFill>
                <a:latin typeface="Arial" panose="020B0604020202020204" pitchFamily="34" charset="0"/>
                <a:cs typeface="Arial" panose="020B0604020202020204" pitchFamily="34" charset="0"/>
              </a:rPr>
              <a:t>baptized him. [39]  And when they were come up out of the water, the Spirit of the Lord caught away Philip, that the eunuch saw him no more: and he went on his way rejoicing. </a:t>
            </a: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3D259897-D46E-CE45-362D-D0B6B0DD8B97}"/>
              </a:ext>
            </a:extLst>
          </p:cNvPr>
          <p:cNvPicPr>
            <a:picLocks noChangeAspect="1"/>
          </p:cNvPicPr>
          <p:nvPr/>
        </p:nvPicPr>
        <p:blipFill>
          <a:blip r:embed="rId4"/>
          <a:stretch>
            <a:fillRect/>
          </a:stretch>
        </p:blipFill>
        <p:spPr>
          <a:xfrm>
            <a:off x="9680150" y="524897"/>
            <a:ext cx="2133875" cy="695291"/>
          </a:xfrm>
          <a:prstGeom prst="rect">
            <a:avLst/>
          </a:prstGeom>
        </p:spPr>
      </p:pic>
    </p:spTree>
    <p:extLst>
      <p:ext uri="{BB962C8B-B14F-4D97-AF65-F5344CB8AC3E}">
        <p14:creationId xmlns:p14="http://schemas.microsoft.com/office/powerpoint/2010/main" val="415256353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44</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569886" y="565703"/>
            <a:ext cx="8688362" cy="54647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CA" sz="2800" b="1" dirty="0">
                <a:solidFill>
                  <a:srgbClr val="002060"/>
                </a:solidFill>
              </a:rPr>
              <a:t>BATTLEFIELDS – </a:t>
            </a:r>
            <a:r>
              <a:rPr lang="en-US" sz="2800" b="1" dirty="0">
                <a:solidFill>
                  <a:srgbClr val="C00000"/>
                </a:solidFill>
                <a:latin typeface="Arial" panose="020B0604020202020204" pitchFamily="34" charset="0"/>
                <a:cs typeface="Arial" panose="020B0604020202020204" pitchFamily="34" charset="0"/>
              </a:rPr>
              <a:t>Europeanization</a:t>
            </a:r>
            <a:endParaRPr lang="en-US" sz="2800" b="1" dirty="0">
              <a:solidFill>
                <a:srgbClr val="002060"/>
              </a:solidFill>
            </a:endParaRPr>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569886" y="1460480"/>
            <a:ext cx="11835990" cy="683264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rgbClr val="C00000"/>
                </a:solidFill>
                <a:latin typeface="+mn-lt"/>
                <a:cs typeface="Arial" panose="020B0604020202020204" pitchFamily="34" charset="0"/>
              </a:rPr>
              <a:t>Spiritual Warfare</a:t>
            </a:r>
          </a:p>
          <a:p>
            <a:r>
              <a:rPr lang="en-US" sz="2400" b="1" dirty="0">
                <a:solidFill>
                  <a:srgbClr val="C00000"/>
                </a:solidFill>
                <a:latin typeface="+mn-lt"/>
                <a:cs typeface="Arial" panose="020B0604020202020204" pitchFamily="34" charset="0"/>
              </a:rPr>
              <a:t>Key Strategy – </a:t>
            </a:r>
            <a:r>
              <a:rPr lang="en-US" sz="2400" b="1" dirty="0">
                <a:solidFill>
                  <a:srgbClr val="C00000"/>
                </a:solidFill>
                <a:latin typeface="Arial" panose="020B0604020202020204" pitchFamily="34" charset="0"/>
                <a:cs typeface="Arial" panose="020B0604020202020204" pitchFamily="34" charset="0"/>
              </a:rPr>
              <a:t>Europeanization of the Way (Faith) – Christianity is the white man’s religion give to you black folk in slavery. </a:t>
            </a:r>
          </a:p>
          <a:p>
            <a:pPr algn="l"/>
            <a:endParaRPr lang="en-US" sz="2400" b="1" dirty="0">
              <a:solidFill>
                <a:srgbClr val="C00000"/>
              </a:solidFill>
              <a:latin typeface="+mn-lt"/>
              <a:cs typeface="Arial" panose="020B0604020202020204" pitchFamily="34" charset="0"/>
            </a:endParaRPr>
          </a:p>
          <a:p>
            <a:pPr algn="l"/>
            <a:r>
              <a:rPr lang="en-US" sz="2400" b="1" dirty="0">
                <a:solidFill>
                  <a:schemeClr val="tx1">
                    <a:lumMod val="95000"/>
                    <a:lumOff val="5000"/>
                  </a:schemeClr>
                </a:solidFill>
                <a:latin typeface="+mn-lt"/>
                <a:cs typeface="Arial" panose="020B0604020202020204" pitchFamily="34" charset="0"/>
              </a:rPr>
              <a:t>Acts 11:26 -  </a:t>
            </a:r>
            <a:r>
              <a:rPr lang="en-US" sz="2400" dirty="0">
                <a:solidFill>
                  <a:schemeClr val="tx1">
                    <a:lumMod val="95000"/>
                    <a:lumOff val="5000"/>
                  </a:schemeClr>
                </a:solidFill>
                <a:latin typeface="+mn-lt"/>
                <a:cs typeface="Arial" panose="020B0604020202020204" pitchFamily="34" charset="0"/>
              </a:rPr>
              <a:t>And when he had found him, he brought him unto Antioch. And it came to pass, that a whole year they assembled themselves with the church, and taught much people. </a:t>
            </a:r>
            <a:r>
              <a:rPr lang="en-US" sz="2400" b="1" dirty="0">
                <a:solidFill>
                  <a:srgbClr val="C00000"/>
                </a:solidFill>
                <a:latin typeface="+mn-lt"/>
                <a:cs typeface="Arial" panose="020B0604020202020204" pitchFamily="34" charset="0"/>
              </a:rPr>
              <a:t>And the disciples were called Christians first in Antioch. (Only mention 3xs bible)</a:t>
            </a:r>
          </a:p>
          <a:p>
            <a:pPr algn="l"/>
            <a:endParaRPr lang="en-US" sz="1000" b="0" i="0" dirty="0">
              <a:solidFill>
                <a:srgbClr val="000000"/>
              </a:solidFill>
              <a:effectLst/>
              <a:latin typeface="+mn-lt"/>
            </a:endParaRPr>
          </a:p>
          <a:p>
            <a:pPr fontAlgn="auto"/>
            <a:r>
              <a:rPr lang="en-US" sz="2400" b="1" i="0" dirty="0">
                <a:solidFill>
                  <a:srgbClr val="0A1B27"/>
                </a:solidFill>
                <a:effectLst/>
                <a:latin typeface="+mn-lt"/>
              </a:rPr>
              <a:t>iconography</a:t>
            </a:r>
          </a:p>
          <a:p>
            <a:pPr marL="744538" fontAlgn="auto"/>
            <a:r>
              <a:rPr lang="en-US" sz="2400" b="1" i="0" u="none" strike="noStrike" dirty="0">
                <a:solidFill>
                  <a:srgbClr val="4A7D95"/>
                </a:solidFill>
                <a:effectLst/>
                <a:latin typeface="+mn-lt"/>
                <a:hlinkClick r:id="rId3"/>
              </a:rPr>
              <a:t>noun</a:t>
            </a:r>
            <a:endParaRPr lang="en-US" sz="2400" b="1" i="0" u="none" strike="noStrike" dirty="0">
              <a:solidFill>
                <a:srgbClr val="4A7D95"/>
              </a:solidFill>
              <a:effectLst/>
              <a:latin typeface="+mn-lt"/>
            </a:endParaRPr>
          </a:p>
          <a:p>
            <a:pPr marL="744538" fontAlgn="auto"/>
            <a:r>
              <a:rPr lang="en-US" sz="2400" b="0" i="0" dirty="0" err="1">
                <a:solidFill>
                  <a:srgbClr val="757575"/>
                </a:solidFill>
                <a:effectLst/>
                <a:latin typeface="+mn-lt"/>
              </a:rPr>
              <a:t>ico</a:t>
            </a:r>
            <a:r>
              <a:rPr lang="en-US" sz="2400" b="0" i="0" dirty="0">
                <a:solidFill>
                  <a:srgbClr val="757575"/>
                </a:solidFill>
                <a:effectLst/>
                <a:latin typeface="+mn-lt"/>
              </a:rPr>
              <a:t>·​</a:t>
            </a:r>
            <a:r>
              <a:rPr lang="en-US" sz="2400" b="0" i="0" dirty="0" err="1">
                <a:solidFill>
                  <a:srgbClr val="757575"/>
                </a:solidFill>
                <a:effectLst/>
                <a:latin typeface="+mn-lt"/>
              </a:rPr>
              <a:t>nog</a:t>
            </a:r>
            <a:r>
              <a:rPr lang="en-US" sz="2400" b="0" i="0" dirty="0">
                <a:solidFill>
                  <a:srgbClr val="757575"/>
                </a:solidFill>
                <a:effectLst/>
                <a:latin typeface="+mn-lt"/>
              </a:rPr>
              <a:t>·​</a:t>
            </a:r>
            <a:r>
              <a:rPr lang="en-US" sz="2400" b="0" i="0" dirty="0" err="1">
                <a:solidFill>
                  <a:srgbClr val="757575"/>
                </a:solidFill>
                <a:effectLst/>
                <a:latin typeface="+mn-lt"/>
              </a:rPr>
              <a:t>ra</a:t>
            </a:r>
            <a:r>
              <a:rPr lang="en-US" sz="2400" b="0" i="0" dirty="0">
                <a:solidFill>
                  <a:srgbClr val="757575"/>
                </a:solidFill>
                <a:effectLst/>
                <a:latin typeface="+mn-lt"/>
              </a:rPr>
              <a:t>·​</a:t>
            </a:r>
            <a:r>
              <a:rPr lang="en-US" sz="2400" b="0" i="0" dirty="0" err="1">
                <a:solidFill>
                  <a:srgbClr val="757575"/>
                </a:solidFill>
                <a:effectLst/>
                <a:latin typeface="+mn-lt"/>
              </a:rPr>
              <a:t>phy</a:t>
            </a:r>
            <a:r>
              <a:rPr lang="en-US" sz="2400" b="0" i="0" dirty="0">
                <a:solidFill>
                  <a:srgbClr val="757575"/>
                </a:solidFill>
                <a:effectLst/>
                <a:latin typeface="+mn-lt"/>
              </a:rPr>
              <a:t> </a:t>
            </a:r>
            <a:r>
              <a:rPr lang="en-US" sz="2400" b="0" i="0" u="none" strike="noStrike" dirty="0">
                <a:solidFill>
                  <a:srgbClr val="0061F2"/>
                </a:solidFill>
                <a:effectLst/>
                <a:latin typeface="+mn-lt"/>
                <a:hlinkClick r:id="rId4" tooltip="How to pronounce iconography (audio)"/>
              </a:rPr>
              <a:t>ˌī-kə-ˈnä-grə-fē </a:t>
            </a:r>
            <a:endParaRPr lang="en-US" sz="2400" b="0" i="0" dirty="0">
              <a:solidFill>
                <a:srgbClr val="757575"/>
              </a:solidFill>
              <a:effectLst/>
              <a:latin typeface="+mn-lt"/>
            </a:endParaRPr>
          </a:p>
          <a:p>
            <a:pPr marL="744538" fontAlgn="auto"/>
            <a:r>
              <a:rPr lang="en-US" sz="2400" b="1" i="0" dirty="0" err="1">
                <a:solidFill>
                  <a:srgbClr val="525A5B"/>
                </a:solidFill>
                <a:effectLst/>
                <a:latin typeface="+mn-lt"/>
              </a:rPr>
              <a:t>pluraliconographies</a:t>
            </a:r>
            <a:endParaRPr lang="en-US" sz="2400" b="0" i="0" dirty="0">
              <a:solidFill>
                <a:srgbClr val="0A1B27"/>
              </a:solidFill>
              <a:effectLst/>
              <a:latin typeface="+mn-lt"/>
            </a:endParaRPr>
          </a:p>
          <a:p>
            <a:pPr marL="744538" fontAlgn="auto"/>
            <a:r>
              <a:rPr lang="en-US" sz="2400" b="1" i="0" dirty="0">
                <a:solidFill>
                  <a:srgbClr val="303336"/>
                </a:solidFill>
                <a:effectLst/>
                <a:latin typeface="+mn-lt"/>
              </a:rPr>
              <a:t>1</a:t>
            </a:r>
            <a:r>
              <a:rPr lang="en-US" sz="2400" b="1" i="0" dirty="0">
                <a:solidFill>
                  <a:srgbClr val="0A1B27"/>
                </a:solidFill>
                <a:effectLst/>
                <a:latin typeface="+mn-lt"/>
              </a:rPr>
              <a:t>: </a:t>
            </a:r>
            <a:r>
              <a:rPr lang="en-US" sz="2400" b="0" i="0" dirty="0">
                <a:solidFill>
                  <a:srgbClr val="0A1B27"/>
                </a:solidFill>
                <a:effectLst/>
                <a:latin typeface="+mn-lt"/>
              </a:rPr>
              <a:t>the traditional or conventional images or symbols associated with a subject and especially a religious or legendary subject</a:t>
            </a:r>
          </a:p>
          <a:p>
            <a:pPr marL="744538" fontAlgn="auto"/>
            <a:r>
              <a:rPr lang="en-US" sz="2400" b="1" i="0" dirty="0">
                <a:solidFill>
                  <a:srgbClr val="303336"/>
                </a:solidFill>
                <a:effectLst/>
                <a:latin typeface="+mn-lt"/>
              </a:rPr>
              <a:t>2</a:t>
            </a:r>
            <a:r>
              <a:rPr lang="en-US" sz="2400" b="1" i="0" dirty="0">
                <a:solidFill>
                  <a:srgbClr val="0A1B27"/>
                </a:solidFill>
                <a:effectLst/>
                <a:latin typeface="+mn-lt"/>
              </a:rPr>
              <a:t>: </a:t>
            </a:r>
            <a:r>
              <a:rPr lang="en-US" sz="2400" b="0" i="0" dirty="0">
                <a:solidFill>
                  <a:srgbClr val="0A1B27"/>
                </a:solidFill>
                <a:effectLst/>
                <a:latin typeface="+mn-lt"/>
              </a:rPr>
              <a:t>pictorial material relating to or illustrating a subject</a:t>
            </a:r>
          </a:p>
          <a:p>
            <a:pPr marL="744538" fontAlgn="auto"/>
            <a:r>
              <a:rPr lang="en-US" sz="2400" b="1" i="0" dirty="0">
                <a:solidFill>
                  <a:srgbClr val="303336"/>
                </a:solidFill>
                <a:effectLst/>
                <a:latin typeface="+mn-lt"/>
              </a:rPr>
              <a:t>3</a:t>
            </a:r>
            <a:r>
              <a:rPr lang="en-US" sz="2400" b="1" i="0" dirty="0">
                <a:solidFill>
                  <a:srgbClr val="0A1B27"/>
                </a:solidFill>
                <a:effectLst/>
                <a:latin typeface="+mn-lt"/>
              </a:rPr>
              <a:t>: </a:t>
            </a:r>
            <a:r>
              <a:rPr lang="en-US" sz="2400" b="0" i="0" dirty="0">
                <a:solidFill>
                  <a:srgbClr val="0A1B27"/>
                </a:solidFill>
                <a:effectLst/>
                <a:latin typeface="+mn-lt"/>
              </a:rPr>
              <a:t>the imagery or symbolism of a work of art, an artist, or a body of art</a:t>
            </a:r>
          </a:p>
          <a:p>
            <a:pPr marL="744538" fontAlgn="auto"/>
            <a:r>
              <a:rPr lang="en-US" sz="2400" b="1" i="0" dirty="0">
                <a:solidFill>
                  <a:srgbClr val="303336"/>
                </a:solidFill>
                <a:effectLst/>
                <a:latin typeface="+mn-lt"/>
              </a:rPr>
              <a:t>4</a:t>
            </a:r>
            <a:r>
              <a:rPr lang="en-US" sz="2400" b="1" i="0" dirty="0">
                <a:solidFill>
                  <a:srgbClr val="0A1B27"/>
                </a:solidFill>
                <a:effectLst/>
                <a:latin typeface="+mn-lt"/>
              </a:rPr>
              <a:t>: </a:t>
            </a:r>
            <a:r>
              <a:rPr lang="en-US" sz="2400" b="1" i="0" u="none" strike="noStrike" cap="all" dirty="0">
                <a:solidFill>
                  <a:srgbClr val="0061F2"/>
                </a:solidFill>
                <a:effectLst/>
                <a:latin typeface="+mn-lt"/>
                <a:hlinkClick r:id="rId5"/>
              </a:rPr>
              <a:t>iconology</a:t>
            </a:r>
            <a:endParaRPr lang="en-US" sz="2400" b="1" i="0" u="none" strike="noStrike" cap="all" dirty="0">
              <a:solidFill>
                <a:srgbClr val="0061F2"/>
              </a:solidFill>
              <a:effectLst/>
              <a:latin typeface="+mn-lt"/>
            </a:endParaRPr>
          </a:p>
          <a:p>
            <a:pPr marL="744538" fontAlgn="auto"/>
            <a:endParaRPr lang="en-US" sz="2400" b="1" cap="all" dirty="0">
              <a:solidFill>
                <a:srgbClr val="0061F2"/>
              </a:solidFill>
              <a:latin typeface="+mn-lt"/>
            </a:endParaRPr>
          </a:p>
          <a:p>
            <a:pPr marL="744538" fontAlgn="auto"/>
            <a:r>
              <a:rPr lang="en-US" sz="2400" b="1" i="0" cap="all" dirty="0">
                <a:solidFill>
                  <a:schemeClr val="tx1">
                    <a:lumMod val="95000"/>
                    <a:lumOff val="5000"/>
                  </a:schemeClr>
                </a:solidFill>
                <a:effectLst/>
                <a:latin typeface="+mn-lt"/>
              </a:rPr>
              <a:t>Challenge:  What do we see!!! </a:t>
            </a:r>
            <a:endParaRPr lang="en-US" sz="2400" b="0" i="0" dirty="0">
              <a:solidFill>
                <a:schemeClr val="tx1">
                  <a:lumMod val="95000"/>
                  <a:lumOff val="5000"/>
                </a:schemeClr>
              </a:solidFill>
              <a:effectLst/>
              <a:latin typeface="+mn-lt"/>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59E3B8EB-DF6A-7C3B-DF30-618149FE8474}"/>
              </a:ext>
            </a:extLst>
          </p:cNvPr>
          <p:cNvPicPr>
            <a:picLocks noChangeAspect="1"/>
          </p:cNvPicPr>
          <p:nvPr/>
        </p:nvPicPr>
        <p:blipFill>
          <a:blip r:embed="rId7"/>
          <a:stretch>
            <a:fillRect/>
          </a:stretch>
        </p:blipFill>
        <p:spPr>
          <a:xfrm>
            <a:off x="9071614" y="565703"/>
            <a:ext cx="1644511" cy="546474"/>
          </a:xfrm>
          <a:prstGeom prst="rect">
            <a:avLst/>
          </a:prstGeom>
        </p:spPr>
      </p:pic>
    </p:spTree>
    <p:extLst>
      <p:ext uri="{BB962C8B-B14F-4D97-AF65-F5344CB8AC3E}">
        <p14:creationId xmlns:p14="http://schemas.microsoft.com/office/powerpoint/2010/main" val="40689517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45</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870178" y="748195"/>
            <a:ext cx="8344278" cy="54647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3200" b="1" dirty="0">
                <a:solidFill>
                  <a:srgbClr val="002060"/>
                </a:solidFill>
              </a:rPr>
              <a:t>BATTLEFIELDS – </a:t>
            </a:r>
            <a:r>
              <a:rPr lang="en-CA" sz="3200" b="1" dirty="0">
                <a:solidFill>
                  <a:srgbClr val="C00000"/>
                </a:solidFill>
              </a:rPr>
              <a:t>black male</a:t>
            </a:r>
            <a:r>
              <a:rPr lang="en-CA" sz="3200" b="1" dirty="0">
                <a:solidFill>
                  <a:srgbClr val="002060"/>
                </a:solidFill>
              </a:rPr>
              <a:t> </a:t>
            </a:r>
            <a:r>
              <a:rPr lang="en-CA" sz="3200" b="1" dirty="0">
                <a:solidFill>
                  <a:srgbClr val="C00000"/>
                </a:solidFill>
              </a:rPr>
              <a:t>identity</a:t>
            </a:r>
            <a:endParaRPr lang="en-US" sz="3200" b="1" dirty="0">
              <a:solidFill>
                <a:srgbClr val="C00000"/>
              </a:solidFill>
            </a:endParaRPr>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507485" y="1256827"/>
            <a:ext cx="11944109" cy="778674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2400" b="1" dirty="0">
                <a:solidFill>
                  <a:srgbClr val="C00000"/>
                </a:solidFill>
                <a:latin typeface="+mn-lt"/>
                <a:cs typeface="Arial" panose="020B0604020202020204" pitchFamily="34" charset="0"/>
              </a:rPr>
              <a:t>Spiritual Warfare</a:t>
            </a:r>
          </a:p>
          <a:p>
            <a:r>
              <a:rPr lang="en-US" sz="2400" b="1" dirty="0">
                <a:solidFill>
                  <a:srgbClr val="C00000"/>
                </a:solidFill>
                <a:latin typeface="+mn-lt"/>
                <a:cs typeface="Arial" panose="020B0604020202020204" pitchFamily="34" charset="0"/>
              </a:rPr>
              <a:t>Key Strategy – </a:t>
            </a:r>
            <a:r>
              <a:rPr lang="en-US" sz="2400" b="1" dirty="0">
                <a:solidFill>
                  <a:srgbClr val="C00000"/>
                </a:solidFill>
                <a:latin typeface="Arial" panose="020B0604020202020204" pitchFamily="34" charset="0"/>
                <a:cs typeface="Arial" panose="020B0604020202020204" pitchFamily="34" charset="0"/>
              </a:rPr>
              <a:t>Issue of Black Male Identity; The black man is the original Jew. (Hebrew-Israelite Movement)</a:t>
            </a:r>
          </a:p>
          <a:p>
            <a:pPr algn="l"/>
            <a:endParaRPr lang="en-US" sz="1600" b="1" dirty="0">
              <a:solidFill>
                <a:schemeClr val="tx1">
                  <a:lumMod val="95000"/>
                  <a:lumOff val="5000"/>
                </a:schemeClr>
              </a:solidFill>
              <a:latin typeface="Arial" panose="020B0604020202020204" pitchFamily="34" charset="0"/>
              <a:cs typeface="Arial" panose="020B0604020202020204" pitchFamily="34" charset="0"/>
            </a:endParaRP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1 Timothy 1:4 -  </a:t>
            </a:r>
            <a:r>
              <a:rPr lang="en-US" sz="2400" b="1" dirty="0">
                <a:solidFill>
                  <a:srgbClr val="C00000"/>
                </a:solidFill>
                <a:latin typeface="Arial" panose="020B0604020202020204" pitchFamily="34" charset="0"/>
                <a:cs typeface="Arial" panose="020B0604020202020204" pitchFamily="34" charset="0"/>
              </a:rPr>
              <a:t>Neither give heed to fables and endless genealogies, </a:t>
            </a:r>
            <a:r>
              <a:rPr lang="en-US" sz="2400" b="1" dirty="0">
                <a:solidFill>
                  <a:schemeClr val="tx1">
                    <a:lumMod val="95000"/>
                    <a:lumOff val="5000"/>
                  </a:schemeClr>
                </a:solidFill>
                <a:latin typeface="Arial" panose="020B0604020202020204" pitchFamily="34" charset="0"/>
                <a:cs typeface="Arial" panose="020B0604020202020204" pitchFamily="34" charset="0"/>
              </a:rPr>
              <a:t>which minister questions, rather than godly edifying which is in faith</a:t>
            </a:r>
            <a:r>
              <a:rPr lang="en-US" sz="2400" dirty="0">
                <a:solidFill>
                  <a:schemeClr val="tx1">
                    <a:lumMod val="95000"/>
                    <a:lumOff val="5000"/>
                  </a:schemeClr>
                </a:solidFill>
                <a:latin typeface="Arial" panose="020B0604020202020204" pitchFamily="34" charset="0"/>
                <a:cs typeface="Arial" panose="020B0604020202020204" pitchFamily="34" charset="0"/>
              </a:rPr>
              <a:t>: so do.</a:t>
            </a:r>
          </a:p>
          <a:p>
            <a:pPr algn="l"/>
            <a:r>
              <a:rPr lang="en-US" sz="2400" dirty="0">
                <a:solidFill>
                  <a:schemeClr val="tx1">
                    <a:lumMod val="95000"/>
                    <a:lumOff val="5000"/>
                  </a:schemeClr>
                </a:solidFill>
                <a:latin typeface="Arial" panose="020B0604020202020204" pitchFamily="34" charset="0"/>
                <a:cs typeface="Arial" panose="020B0604020202020204" pitchFamily="34" charset="0"/>
              </a:rPr>
              <a:t> </a:t>
            </a: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Titus 3:9 -  </a:t>
            </a:r>
            <a:r>
              <a:rPr lang="en-US" sz="2400" b="1" dirty="0">
                <a:solidFill>
                  <a:srgbClr val="C00000"/>
                </a:solidFill>
                <a:latin typeface="Arial" panose="020B0604020202020204" pitchFamily="34" charset="0"/>
                <a:cs typeface="Arial" panose="020B0604020202020204" pitchFamily="34" charset="0"/>
              </a:rPr>
              <a:t>But avoid foolish questions, and genealogies</a:t>
            </a:r>
            <a:r>
              <a:rPr lang="en-US" sz="2400" dirty="0">
                <a:solidFill>
                  <a:schemeClr val="tx1">
                    <a:lumMod val="95000"/>
                    <a:lumOff val="5000"/>
                  </a:schemeClr>
                </a:solidFill>
                <a:latin typeface="Arial" panose="020B0604020202020204" pitchFamily="34" charset="0"/>
                <a:cs typeface="Arial" panose="020B0604020202020204" pitchFamily="34" charset="0"/>
              </a:rPr>
              <a:t>, and contentions, and strivings about the law; for they are unprofitable and vain</a:t>
            </a:r>
          </a:p>
          <a:p>
            <a:pPr algn="l"/>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GOAL –Regain the loss of Adam</a:t>
            </a: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 </a:t>
            </a:r>
          </a:p>
          <a:p>
            <a:pPr marL="523875" algn="l"/>
            <a:r>
              <a:rPr kumimoji="0" lang="en-US" altLang="en-US" sz="2400" b="1"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Genesis </a:t>
            </a:r>
            <a:r>
              <a:rPr kumimoji="0" lang="en-US" altLang="en-US" sz="2400" b="1" i="0" u="sng"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5:</a:t>
            </a:r>
            <a:r>
              <a:rPr kumimoji="0" lang="en-US" altLang="en-US" sz="2400" b="1" i="0" u="sng"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1-5. </a:t>
            </a:r>
            <a:r>
              <a:rPr lang="en-US" altLang="en-US" sz="2400" b="1" dirty="0">
                <a:solidFill>
                  <a:schemeClr val="tx1"/>
                </a:solidFill>
                <a:latin typeface="Arial" panose="020B0604020202020204" pitchFamily="34" charset="0"/>
                <a:cs typeface="Arial" panose="020B0604020202020204" pitchFamily="34" charset="0"/>
              </a:rPr>
              <a:t>(Reproduction of fallen </a:t>
            </a:r>
            <a:r>
              <a:rPr lang="en-US" altLang="en-US" sz="2400" b="1" u="sng" dirty="0">
                <a:solidFill>
                  <a:schemeClr val="tx1"/>
                </a:solidFill>
                <a:latin typeface="Arial" panose="020B0604020202020204" pitchFamily="34" charset="0"/>
                <a:cs typeface="Arial" panose="020B0604020202020204" pitchFamily="34" charset="0"/>
              </a:rPr>
              <a:t>Humanity</a:t>
            </a:r>
            <a:r>
              <a:rPr lang="en-US" altLang="en-US" sz="2400" b="1" dirty="0">
                <a:solidFill>
                  <a:schemeClr val="tx1"/>
                </a:solidFill>
                <a:latin typeface="Arial" panose="020B0604020202020204" pitchFamily="34" charset="0"/>
                <a:cs typeface="Arial" panose="020B0604020202020204" pitchFamily="34" charset="0"/>
              </a:rPr>
              <a:t>)</a:t>
            </a:r>
            <a:r>
              <a:rPr lang="en-US" altLang="en-US" sz="2400" dirty="0">
                <a:solidFill>
                  <a:schemeClr val="tx1"/>
                </a:solidFill>
                <a:latin typeface="Arial" panose="020B0604020202020204" pitchFamily="34" charset="0"/>
                <a:cs typeface="Arial" panose="020B0604020202020204" pitchFamily="34" charset="0"/>
              </a:rPr>
              <a:t> </a:t>
            </a:r>
            <a:endParaRPr kumimoji="0" lang="en-US" altLang="en-US" sz="2400" b="0" i="0" u="sng"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endParaRPr>
          </a:p>
          <a:p>
            <a:pPr marL="523875" marR="0" lvl="0" algn="l" defTabSz="914400" rtl="0" eaLnBrk="0" fontAlgn="base" latinLnBrk="0" hangingPunct="0">
              <a:lnSpc>
                <a:spcPct val="100000"/>
              </a:lnSpc>
              <a:spcBef>
                <a:spcPct val="0"/>
              </a:spcBef>
              <a:spcAft>
                <a:spcPct val="0"/>
              </a:spcAft>
              <a:buClrTx/>
              <a:buSzTx/>
              <a:buFontTx/>
              <a:buNone/>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This is the book of the generations of </a:t>
            </a:r>
            <a:r>
              <a:rPr kumimoji="0" lang="en-US" altLang="en-US" sz="2400" b="1" i="0" u="none" strike="noStrike" cap="none" normalizeH="0" baseline="0" dirty="0">
                <a:ln>
                  <a:noFill/>
                </a:ln>
                <a:solidFill>
                  <a:srgbClr val="C85335"/>
                </a:solidFill>
                <a:effectLst/>
                <a:latin typeface="Arial" panose="020B0604020202020204" pitchFamily="34" charset="0"/>
                <a:cs typeface="Arial" panose="020B0604020202020204" pitchFamily="34" charset="0"/>
              </a:rPr>
              <a:t>Adam.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In the day that God created (8800) man, in the likeness of God made (8804) he him;  </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4"/>
              </a:rPr>
              <a:t>3</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And Adam lived (8799) an hundred and thirty years, and begat (8686) a son in </a:t>
            </a:r>
            <a:r>
              <a:rPr kumimoji="0" lang="en-US" altLang="en-US" sz="2400" b="1" i="0" u="sng" strike="noStrike" cap="none" normalizeH="0" baseline="0" dirty="0">
                <a:ln>
                  <a:noFill/>
                </a:ln>
                <a:solidFill>
                  <a:srgbClr val="C00000"/>
                </a:solidFill>
                <a:effectLst/>
                <a:latin typeface="Arial" panose="020B0604020202020204" pitchFamily="34" charset="0"/>
                <a:cs typeface="Arial" panose="020B0604020202020204" pitchFamily="34" charset="0"/>
              </a:rPr>
              <a:t>his own likeness</a:t>
            </a:r>
            <a:r>
              <a:rPr kumimoji="0" lang="en-US" alt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en-US" altLang="en-US" sz="2400" b="1" i="0" u="sng" strike="noStrike" cap="none" normalizeH="0" baseline="0" dirty="0">
                <a:ln>
                  <a:noFill/>
                </a:ln>
                <a:solidFill>
                  <a:srgbClr val="C00000"/>
                </a:solidFill>
                <a:effectLst/>
                <a:latin typeface="Arial" panose="020B0604020202020204" pitchFamily="34" charset="0"/>
                <a:cs typeface="Arial" panose="020B0604020202020204" pitchFamily="34" charset="0"/>
              </a:rPr>
              <a:t>after his image</a:t>
            </a:r>
            <a:r>
              <a:rPr kumimoji="0" lang="en-US" alt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and called (8799) his name Seth</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5"/>
              </a:rPr>
              <a:t>4</a:t>
            </a:r>
            <a:r>
              <a:rPr lang="en-US" altLang="en-US" sz="2400" dirty="0">
                <a:solidFill>
                  <a:schemeClr val="tx1"/>
                </a:solidFill>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And the days of </a:t>
            </a:r>
            <a:r>
              <a:rPr kumimoji="0" lang="en-US" altLang="en-US" sz="2400" b="1" i="0" u="none" strike="noStrike" cap="none" normalizeH="0" baseline="0" dirty="0">
                <a:ln>
                  <a:noFill/>
                </a:ln>
                <a:solidFill>
                  <a:srgbClr val="C85335"/>
                </a:solidFill>
                <a:effectLst/>
                <a:latin typeface="Arial" panose="020B0604020202020204" pitchFamily="34" charset="0"/>
                <a:cs typeface="Arial" panose="020B0604020202020204" pitchFamily="34" charset="0"/>
              </a:rPr>
              <a:t>Adam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after he had begotten (8687) Seth were eight hundred years: and he begat (8686) sons and daughters: </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6"/>
              </a:rPr>
              <a:t>5</a:t>
            </a:r>
            <a:r>
              <a:rPr lang="en-US" altLang="en-US" sz="2400" dirty="0">
                <a:solidFill>
                  <a:schemeClr val="tx1"/>
                </a:solidFill>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And all the days that </a:t>
            </a:r>
            <a:r>
              <a:rPr kumimoji="0" lang="en-US" altLang="en-US" sz="2400" b="1" i="0" u="none" strike="noStrike" cap="none" normalizeH="0" baseline="0" dirty="0">
                <a:ln>
                  <a:noFill/>
                </a:ln>
                <a:solidFill>
                  <a:srgbClr val="C85335"/>
                </a:solidFill>
                <a:effectLst/>
                <a:latin typeface="Arial" panose="020B0604020202020204" pitchFamily="34" charset="0"/>
                <a:cs typeface="Arial" panose="020B0604020202020204" pitchFamily="34" charset="0"/>
              </a:rPr>
              <a:t>Adam</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lived (8804) were nine hundred and thirty years: and he died (8799).</a:t>
            </a:r>
          </a:p>
          <a:p>
            <a:pPr algn="l"/>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0B7A95F8-7DC4-423C-CDA7-06414EAC6543}"/>
              </a:ext>
            </a:extLst>
          </p:cNvPr>
          <p:cNvPicPr>
            <a:picLocks noChangeAspect="1"/>
          </p:cNvPicPr>
          <p:nvPr/>
        </p:nvPicPr>
        <p:blipFill>
          <a:blip r:embed="rId8"/>
          <a:stretch>
            <a:fillRect/>
          </a:stretch>
        </p:blipFill>
        <p:spPr>
          <a:xfrm>
            <a:off x="9100453" y="748195"/>
            <a:ext cx="1644511" cy="546474"/>
          </a:xfrm>
          <a:prstGeom prst="rect">
            <a:avLst/>
          </a:prstGeom>
        </p:spPr>
      </p:pic>
    </p:spTree>
    <p:extLst>
      <p:ext uri="{BB962C8B-B14F-4D97-AF65-F5344CB8AC3E}">
        <p14:creationId xmlns:p14="http://schemas.microsoft.com/office/powerpoint/2010/main" val="418379846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9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46</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1022849" y="565703"/>
            <a:ext cx="8344278" cy="54647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CA" sz="3200" b="1" dirty="0">
                <a:solidFill>
                  <a:srgbClr val="002060"/>
                </a:solidFill>
              </a:rPr>
              <a:t>BATTLEFIELDS – </a:t>
            </a:r>
            <a:r>
              <a:rPr lang="en-CA" sz="3200" b="1" dirty="0">
                <a:solidFill>
                  <a:srgbClr val="C00000"/>
                </a:solidFill>
              </a:rPr>
              <a:t>pulpit imposters</a:t>
            </a:r>
            <a:endParaRPr lang="en-US" sz="3200" b="1" dirty="0">
              <a:solidFill>
                <a:srgbClr val="C00000"/>
              </a:solidFill>
            </a:endParaRPr>
          </a:p>
        </p:txBody>
      </p:sp>
      <p:sp>
        <p:nvSpPr>
          <p:cNvPr id="22" name="Rectangle 19">
            <a:extLst>
              <a:ext uri="{FF2B5EF4-FFF2-40B4-BE49-F238E27FC236}">
                <a16:creationId xmlns:a16="http://schemas.microsoft.com/office/drawing/2014/main" id="{F4B36575-BA53-8917-0B8A-44B3D02D5CE3}"/>
              </a:ext>
            </a:extLst>
          </p:cNvPr>
          <p:cNvSpPr>
            <a:spLocks noChangeArrowheads="1"/>
          </p:cNvSpPr>
          <p:nvPr/>
        </p:nvSpPr>
        <p:spPr bwMode="auto">
          <a:xfrm>
            <a:off x="870178" y="1540160"/>
            <a:ext cx="11087437" cy="594008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rgbClr val="C00000"/>
                </a:solidFill>
                <a:latin typeface="+mn-lt"/>
                <a:cs typeface="Arial" panose="020B0604020202020204" pitchFamily="34" charset="0"/>
              </a:rPr>
              <a:t>Spiritual Warfare</a:t>
            </a:r>
          </a:p>
          <a:p>
            <a:r>
              <a:rPr lang="en-US" sz="2400" b="1" dirty="0">
                <a:solidFill>
                  <a:srgbClr val="C00000"/>
                </a:solidFill>
                <a:latin typeface="+mn-lt"/>
                <a:cs typeface="Arial" panose="020B0604020202020204" pitchFamily="34" charset="0"/>
              </a:rPr>
              <a:t>Key Strategy –</a:t>
            </a:r>
            <a:r>
              <a:rPr lang="en-US" sz="2400" b="1" dirty="0">
                <a:solidFill>
                  <a:srgbClr val="C00000"/>
                </a:solidFill>
                <a:latin typeface="Arial" panose="020B0604020202020204" pitchFamily="34" charset="0"/>
                <a:cs typeface="Arial" panose="020B0604020202020204" pitchFamily="34" charset="0"/>
              </a:rPr>
              <a:t> Five Imposters - The Perversion/Bastardization of the pulpit. </a:t>
            </a:r>
          </a:p>
          <a:p>
            <a:pPr algn="l"/>
            <a:endParaRPr lang="en-US" sz="2400" dirty="0">
              <a:solidFill>
                <a:srgbClr val="C00000"/>
              </a:solidFill>
              <a:latin typeface="Arial" panose="020B0604020202020204" pitchFamily="34" charset="0"/>
              <a:cs typeface="Arial" panose="020B0604020202020204" pitchFamily="34" charset="0"/>
            </a:endParaRP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John 10:11 </a:t>
            </a:r>
            <a:r>
              <a:rPr lang="en-US" sz="2400" dirty="0">
                <a:solidFill>
                  <a:schemeClr val="tx1">
                    <a:lumMod val="95000"/>
                    <a:lumOff val="5000"/>
                  </a:schemeClr>
                </a:solidFill>
                <a:latin typeface="Arial" panose="020B0604020202020204" pitchFamily="34" charset="0"/>
                <a:cs typeface="Arial" panose="020B0604020202020204" pitchFamily="34" charset="0"/>
              </a:rPr>
              <a:t>-  I am the good shepherd: the </a:t>
            </a:r>
            <a:r>
              <a:rPr lang="en-US" sz="2400" b="1" dirty="0">
                <a:solidFill>
                  <a:srgbClr val="C00000"/>
                </a:solidFill>
                <a:latin typeface="Arial" panose="020B0604020202020204" pitchFamily="34" charset="0"/>
                <a:cs typeface="Arial" panose="020B0604020202020204" pitchFamily="34" charset="0"/>
              </a:rPr>
              <a:t>good shepherd </a:t>
            </a:r>
            <a:r>
              <a:rPr lang="en-US" sz="2400" dirty="0">
                <a:solidFill>
                  <a:schemeClr val="tx1">
                    <a:lumMod val="95000"/>
                    <a:lumOff val="5000"/>
                  </a:schemeClr>
                </a:solidFill>
                <a:latin typeface="Arial" panose="020B0604020202020204" pitchFamily="34" charset="0"/>
                <a:cs typeface="Arial" panose="020B0604020202020204" pitchFamily="34" charset="0"/>
              </a:rPr>
              <a:t>giveth his life for the sheep</a:t>
            </a:r>
            <a:r>
              <a:rPr lang="en-US" sz="2400" b="1" dirty="0">
                <a:solidFill>
                  <a:schemeClr val="tx1">
                    <a:lumMod val="95000"/>
                    <a:lumOff val="5000"/>
                  </a:schemeClr>
                </a:solidFill>
                <a:latin typeface="Arial" panose="020B0604020202020204" pitchFamily="34" charset="0"/>
                <a:cs typeface="Arial" panose="020B0604020202020204" pitchFamily="34" charset="0"/>
              </a:rPr>
              <a:t>. </a:t>
            </a: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John 10:14 - </a:t>
            </a:r>
            <a:r>
              <a:rPr lang="en-US" sz="2400" dirty="0">
                <a:solidFill>
                  <a:schemeClr val="tx1">
                    <a:lumMod val="95000"/>
                    <a:lumOff val="5000"/>
                  </a:schemeClr>
                </a:solidFill>
                <a:latin typeface="Arial" panose="020B0604020202020204" pitchFamily="34" charset="0"/>
                <a:cs typeface="Arial" panose="020B0604020202020204" pitchFamily="34" charset="0"/>
              </a:rPr>
              <a:t> I am the </a:t>
            </a:r>
            <a:r>
              <a:rPr lang="en-US" sz="2400" b="1" dirty="0">
                <a:solidFill>
                  <a:srgbClr val="C00000"/>
                </a:solidFill>
                <a:latin typeface="Arial" panose="020B0604020202020204" pitchFamily="34" charset="0"/>
                <a:cs typeface="Arial" panose="020B0604020202020204" pitchFamily="34" charset="0"/>
              </a:rPr>
              <a:t>good shepherd,</a:t>
            </a:r>
            <a:r>
              <a:rPr lang="en-US" sz="2400" dirty="0">
                <a:solidFill>
                  <a:schemeClr val="tx1">
                    <a:lumMod val="95000"/>
                    <a:lumOff val="5000"/>
                  </a:schemeClr>
                </a:solidFill>
                <a:latin typeface="Arial" panose="020B0604020202020204" pitchFamily="34" charset="0"/>
                <a:cs typeface="Arial" panose="020B0604020202020204" pitchFamily="34" charset="0"/>
              </a:rPr>
              <a:t> and know my sheep, and am known of mine. </a:t>
            </a:r>
            <a:endParaRPr lang="en-US" sz="2400" b="1" dirty="0">
              <a:solidFill>
                <a:schemeClr val="tx1">
                  <a:lumMod val="95000"/>
                  <a:lumOff val="5000"/>
                </a:schemeClr>
              </a:solidFill>
              <a:latin typeface="Arial" panose="020B0604020202020204" pitchFamily="34" charset="0"/>
              <a:cs typeface="Arial" panose="020B0604020202020204" pitchFamily="34" charset="0"/>
            </a:endParaRP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John 10:5 -  </a:t>
            </a:r>
            <a:r>
              <a:rPr lang="en-US" sz="2400" dirty="0">
                <a:solidFill>
                  <a:schemeClr val="tx1">
                    <a:lumMod val="95000"/>
                    <a:lumOff val="5000"/>
                  </a:schemeClr>
                </a:solidFill>
                <a:latin typeface="Arial" panose="020B0604020202020204" pitchFamily="34" charset="0"/>
                <a:cs typeface="Arial" panose="020B0604020202020204" pitchFamily="34" charset="0"/>
              </a:rPr>
              <a:t>And a </a:t>
            </a:r>
            <a:r>
              <a:rPr lang="en-US" sz="2400" b="1" u="sng" dirty="0">
                <a:solidFill>
                  <a:srgbClr val="C00000"/>
                </a:solidFill>
                <a:latin typeface="Arial" panose="020B0604020202020204" pitchFamily="34" charset="0"/>
                <a:cs typeface="Arial" panose="020B0604020202020204" pitchFamily="34" charset="0"/>
              </a:rPr>
              <a:t>stranger</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lumMod val="95000"/>
                    <a:lumOff val="5000"/>
                  </a:schemeClr>
                </a:solidFill>
                <a:latin typeface="Arial" panose="020B0604020202020204" pitchFamily="34" charset="0"/>
                <a:cs typeface="Arial" panose="020B0604020202020204" pitchFamily="34" charset="0"/>
              </a:rPr>
              <a:t>will they not follow, but will flee from him: for they know not the voice of strangers. </a:t>
            </a: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John 10:8 -</a:t>
            </a:r>
            <a:r>
              <a:rPr lang="en-US" sz="2400" dirty="0">
                <a:solidFill>
                  <a:schemeClr val="tx1">
                    <a:lumMod val="95000"/>
                    <a:lumOff val="5000"/>
                  </a:schemeClr>
                </a:solidFill>
                <a:latin typeface="Arial" panose="020B0604020202020204" pitchFamily="34" charset="0"/>
                <a:cs typeface="Arial" panose="020B0604020202020204" pitchFamily="34" charset="0"/>
              </a:rPr>
              <a:t>  All that ever came before me are </a:t>
            </a:r>
            <a:r>
              <a:rPr lang="en-US" sz="2400" b="1" u="sng" dirty="0">
                <a:solidFill>
                  <a:srgbClr val="C00000"/>
                </a:solidFill>
                <a:latin typeface="Arial" panose="020B0604020202020204" pitchFamily="34" charset="0"/>
                <a:cs typeface="Arial" panose="020B0604020202020204" pitchFamily="34" charset="0"/>
              </a:rPr>
              <a:t>thieves</a:t>
            </a:r>
            <a:r>
              <a:rPr lang="en-US" sz="2400" b="1" u="sng" dirty="0">
                <a:solidFill>
                  <a:schemeClr val="tx1">
                    <a:lumMod val="95000"/>
                    <a:lumOff val="5000"/>
                  </a:schemeClr>
                </a:solidFill>
                <a:latin typeface="Arial" panose="020B0604020202020204" pitchFamily="34" charset="0"/>
                <a:cs typeface="Arial" panose="020B0604020202020204" pitchFamily="34" charset="0"/>
              </a:rPr>
              <a:t> and </a:t>
            </a:r>
            <a:r>
              <a:rPr lang="en-US" sz="2400" b="1" u="sng" dirty="0">
                <a:solidFill>
                  <a:srgbClr val="C00000"/>
                </a:solidFill>
                <a:latin typeface="Arial" panose="020B0604020202020204" pitchFamily="34" charset="0"/>
                <a:cs typeface="Arial" panose="020B0604020202020204" pitchFamily="34" charset="0"/>
              </a:rPr>
              <a:t>robbers</a:t>
            </a:r>
            <a:r>
              <a:rPr lang="en-US" sz="2400" dirty="0">
                <a:solidFill>
                  <a:schemeClr val="tx1">
                    <a:lumMod val="95000"/>
                    <a:lumOff val="5000"/>
                  </a:schemeClr>
                </a:solidFill>
                <a:latin typeface="Arial" panose="020B0604020202020204" pitchFamily="34" charset="0"/>
                <a:cs typeface="Arial" panose="020B0604020202020204" pitchFamily="34" charset="0"/>
              </a:rPr>
              <a:t>: but the sheep did not hear them. </a:t>
            </a:r>
          </a:p>
          <a:p>
            <a:pPr algn="l"/>
            <a:r>
              <a:rPr lang="en-US" sz="2400" b="1" dirty="0">
                <a:solidFill>
                  <a:schemeClr val="tx1">
                    <a:lumMod val="95000"/>
                    <a:lumOff val="5000"/>
                  </a:schemeClr>
                </a:solidFill>
                <a:latin typeface="Arial" panose="020B0604020202020204" pitchFamily="34" charset="0"/>
                <a:cs typeface="Arial" panose="020B0604020202020204" pitchFamily="34" charset="0"/>
              </a:rPr>
              <a:t>John 10:12-13 -  </a:t>
            </a:r>
            <a:r>
              <a:rPr lang="en-US" sz="2400" dirty="0">
                <a:solidFill>
                  <a:schemeClr val="tx1">
                    <a:lumMod val="95000"/>
                    <a:lumOff val="5000"/>
                  </a:schemeClr>
                </a:solidFill>
                <a:latin typeface="Arial" panose="020B0604020202020204" pitchFamily="34" charset="0"/>
                <a:cs typeface="Arial" panose="020B0604020202020204" pitchFamily="34" charset="0"/>
              </a:rPr>
              <a:t>But he that is </a:t>
            </a:r>
            <a:r>
              <a:rPr lang="en-US" sz="2400" b="1" u="sng" dirty="0">
                <a:solidFill>
                  <a:schemeClr val="tx1">
                    <a:lumMod val="95000"/>
                    <a:lumOff val="5000"/>
                  </a:schemeClr>
                </a:solidFill>
                <a:latin typeface="Arial" panose="020B0604020202020204" pitchFamily="34" charset="0"/>
                <a:cs typeface="Arial" panose="020B0604020202020204" pitchFamily="34" charset="0"/>
              </a:rPr>
              <a:t>an </a:t>
            </a:r>
            <a:r>
              <a:rPr lang="en-US" sz="2400" b="1" u="sng" dirty="0">
                <a:solidFill>
                  <a:srgbClr val="C00000"/>
                </a:solidFill>
                <a:latin typeface="Arial" panose="020B0604020202020204" pitchFamily="34" charset="0"/>
                <a:cs typeface="Arial" panose="020B0604020202020204" pitchFamily="34" charset="0"/>
              </a:rPr>
              <a:t>hireling</a:t>
            </a:r>
            <a:r>
              <a:rPr lang="en-US" sz="2400" dirty="0">
                <a:solidFill>
                  <a:schemeClr val="tx1">
                    <a:lumMod val="95000"/>
                    <a:lumOff val="5000"/>
                  </a:schemeClr>
                </a:solidFill>
                <a:latin typeface="Arial" panose="020B0604020202020204" pitchFamily="34" charset="0"/>
                <a:cs typeface="Arial" panose="020B0604020202020204" pitchFamily="34" charset="0"/>
              </a:rPr>
              <a:t>, and not the shepherd, whose own the sheep are not, seeth the </a:t>
            </a:r>
            <a:r>
              <a:rPr lang="en-US" sz="2400" b="1" dirty="0">
                <a:solidFill>
                  <a:schemeClr val="tx1">
                    <a:lumMod val="95000"/>
                    <a:lumOff val="5000"/>
                  </a:schemeClr>
                </a:solidFill>
                <a:latin typeface="Arial" panose="020B0604020202020204" pitchFamily="34" charset="0"/>
                <a:cs typeface="Arial" panose="020B0604020202020204" pitchFamily="34" charset="0"/>
              </a:rPr>
              <a:t>wolf coming, </a:t>
            </a:r>
            <a:r>
              <a:rPr lang="en-US" sz="2400" dirty="0">
                <a:solidFill>
                  <a:schemeClr val="tx1">
                    <a:lumMod val="95000"/>
                    <a:lumOff val="5000"/>
                  </a:schemeClr>
                </a:solidFill>
                <a:latin typeface="Arial" panose="020B0604020202020204" pitchFamily="34" charset="0"/>
                <a:cs typeface="Arial" panose="020B0604020202020204" pitchFamily="34" charset="0"/>
              </a:rPr>
              <a:t>and </a:t>
            </a:r>
            <a:r>
              <a:rPr lang="en-US" sz="2400" dirty="0" err="1">
                <a:solidFill>
                  <a:schemeClr val="tx1">
                    <a:lumMod val="95000"/>
                    <a:lumOff val="5000"/>
                  </a:schemeClr>
                </a:solidFill>
                <a:latin typeface="Arial" panose="020B0604020202020204" pitchFamily="34" charset="0"/>
                <a:cs typeface="Arial" panose="020B0604020202020204" pitchFamily="34" charset="0"/>
              </a:rPr>
              <a:t>leaveth</a:t>
            </a:r>
            <a:r>
              <a:rPr lang="en-US" sz="2400" dirty="0">
                <a:solidFill>
                  <a:schemeClr val="tx1">
                    <a:lumMod val="95000"/>
                    <a:lumOff val="5000"/>
                  </a:schemeClr>
                </a:solidFill>
                <a:latin typeface="Arial" panose="020B0604020202020204" pitchFamily="34" charset="0"/>
                <a:cs typeface="Arial" panose="020B0604020202020204" pitchFamily="34" charset="0"/>
              </a:rPr>
              <a:t> the sheep, and </a:t>
            </a:r>
            <a:r>
              <a:rPr lang="en-US" sz="2400" dirty="0" err="1">
                <a:solidFill>
                  <a:schemeClr val="tx1">
                    <a:lumMod val="95000"/>
                    <a:lumOff val="5000"/>
                  </a:schemeClr>
                </a:solidFill>
                <a:latin typeface="Arial" panose="020B0604020202020204" pitchFamily="34" charset="0"/>
                <a:cs typeface="Arial" panose="020B0604020202020204" pitchFamily="34" charset="0"/>
              </a:rPr>
              <a:t>fleeth</a:t>
            </a:r>
            <a:r>
              <a:rPr lang="en-US" sz="2400" dirty="0">
                <a:solidFill>
                  <a:schemeClr val="tx1">
                    <a:lumMod val="95000"/>
                    <a:lumOff val="5000"/>
                  </a:schemeClr>
                </a:solidFill>
                <a:latin typeface="Arial" panose="020B0604020202020204" pitchFamily="34" charset="0"/>
                <a:cs typeface="Arial" panose="020B0604020202020204" pitchFamily="34" charset="0"/>
              </a:rPr>
              <a:t>: and </a:t>
            </a:r>
            <a:r>
              <a:rPr lang="en-US" sz="2400" b="1" u="sng" dirty="0">
                <a:solidFill>
                  <a:srgbClr val="C00000"/>
                </a:solidFill>
                <a:latin typeface="Arial" panose="020B0604020202020204" pitchFamily="34" charset="0"/>
                <a:cs typeface="Arial" panose="020B0604020202020204" pitchFamily="34" charset="0"/>
              </a:rPr>
              <a:t>the wolf</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chemeClr val="tx1">
                    <a:lumMod val="95000"/>
                    <a:lumOff val="5000"/>
                  </a:schemeClr>
                </a:solidFill>
                <a:latin typeface="Arial" panose="020B0604020202020204" pitchFamily="34" charset="0"/>
                <a:cs typeface="Arial" panose="020B0604020202020204" pitchFamily="34" charset="0"/>
              </a:rPr>
              <a:t>catcheth</a:t>
            </a:r>
            <a:r>
              <a:rPr lang="en-US" sz="2400" dirty="0">
                <a:solidFill>
                  <a:schemeClr val="tx1">
                    <a:lumMod val="95000"/>
                    <a:lumOff val="5000"/>
                  </a:schemeClr>
                </a:solidFill>
                <a:latin typeface="Arial" panose="020B0604020202020204" pitchFamily="34" charset="0"/>
                <a:cs typeface="Arial" panose="020B0604020202020204" pitchFamily="34" charset="0"/>
              </a:rPr>
              <a:t> them, and </a:t>
            </a:r>
            <a:r>
              <a:rPr lang="en-US" sz="2400" dirty="0" err="1">
                <a:solidFill>
                  <a:schemeClr val="tx1">
                    <a:lumMod val="95000"/>
                    <a:lumOff val="5000"/>
                  </a:schemeClr>
                </a:solidFill>
                <a:latin typeface="Arial" panose="020B0604020202020204" pitchFamily="34" charset="0"/>
                <a:cs typeface="Arial" panose="020B0604020202020204" pitchFamily="34" charset="0"/>
              </a:rPr>
              <a:t>scattereth</a:t>
            </a:r>
            <a:r>
              <a:rPr lang="en-US" sz="2400" dirty="0">
                <a:solidFill>
                  <a:schemeClr val="tx1">
                    <a:lumMod val="95000"/>
                    <a:lumOff val="5000"/>
                  </a:schemeClr>
                </a:solidFill>
                <a:latin typeface="Arial" panose="020B0604020202020204" pitchFamily="34" charset="0"/>
                <a:cs typeface="Arial" panose="020B0604020202020204" pitchFamily="34" charset="0"/>
              </a:rPr>
              <a:t> the sheep. [13]  The hireling </a:t>
            </a:r>
            <a:r>
              <a:rPr lang="en-US" sz="2400" dirty="0" err="1">
                <a:solidFill>
                  <a:schemeClr val="tx1">
                    <a:lumMod val="95000"/>
                    <a:lumOff val="5000"/>
                  </a:schemeClr>
                </a:solidFill>
                <a:latin typeface="Arial" panose="020B0604020202020204" pitchFamily="34" charset="0"/>
                <a:cs typeface="Arial" panose="020B0604020202020204" pitchFamily="34" charset="0"/>
              </a:rPr>
              <a:t>fleeth</a:t>
            </a:r>
            <a:r>
              <a:rPr lang="en-US" sz="2400" dirty="0">
                <a:solidFill>
                  <a:schemeClr val="tx1">
                    <a:lumMod val="95000"/>
                    <a:lumOff val="5000"/>
                  </a:schemeClr>
                </a:solidFill>
                <a:latin typeface="Arial" panose="020B0604020202020204" pitchFamily="34" charset="0"/>
                <a:cs typeface="Arial" panose="020B0604020202020204" pitchFamily="34" charset="0"/>
              </a:rPr>
              <a:t>, because he is an hireling, and </a:t>
            </a:r>
            <a:r>
              <a:rPr lang="en-US" sz="2400" dirty="0" err="1">
                <a:solidFill>
                  <a:schemeClr val="tx1">
                    <a:lumMod val="95000"/>
                    <a:lumOff val="5000"/>
                  </a:schemeClr>
                </a:solidFill>
                <a:latin typeface="Arial" panose="020B0604020202020204" pitchFamily="34" charset="0"/>
                <a:cs typeface="Arial" panose="020B0604020202020204" pitchFamily="34" charset="0"/>
              </a:rPr>
              <a:t>careth</a:t>
            </a:r>
            <a:r>
              <a:rPr lang="en-US" sz="2400" dirty="0">
                <a:solidFill>
                  <a:schemeClr val="tx1">
                    <a:lumMod val="95000"/>
                    <a:lumOff val="5000"/>
                  </a:schemeClr>
                </a:solidFill>
                <a:latin typeface="Arial" panose="020B0604020202020204" pitchFamily="34" charset="0"/>
                <a:cs typeface="Arial" panose="020B0604020202020204" pitchFamily="34" charset="0"/>
              </a:rPr>
              <a:t> not for the sheep. </a:t>
            </a:r>
          </a:p>
          <a:p>
            <a:pPr algn="l"/>
            <a:endParaRPr lang="en-US" sz="2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20">
            <a:extLst>
              <a:ext uri="{FF2B5EF4-FFF2-40B4-BE49-F238E27FC236}">
                <a16:creationId xmlns:a16="http://schemas.microsoft.com/office/drawing/2014/main" id="{2D997E84-C1D9-E264-ECA0-D8D3BA3C616E}"/>
              </a:ext>
            </a:extLst>
          </p:cNvPr>
          <p:cNvSpPr>
            <a:spLocks noChangeArrowheads="1"/>
          </p:cNvSpPr>
          <p:nvPr/>
        </p:nvSpPr>
        <p:spPr bwMode="auto">
          <a:xfrm>
            <a:off x="116206" y="-2294200"/>
            <a:ext cx="45719" cy="48474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inherit"/>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inherit"/>
              </a:rPr>
              <a:t>got it</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inherit"/>
              </a:rPr>
              <a:t>  </a:t>
            </a:r>
            <a:r>
              <a:rPr kumimoji="0" lang="en-US" altLang="en-US" sz="1100" b="0" i="0" u="none" strike="noStrike" cap="none" normalizeH="0" baseline="0">
                <a:ln>
                  <a:noFill/>
                </a:ln>
                <a:solidFill>
                  <a:schemeClr val="tx1"/>
                </a:solidFill>
                <a:effectLst/>
                <a:latin typeface="inherit"/>
              </a:rPr>
              <a:t>      </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descr="Seen by Kimberly McKinney at 4:49 PM">
            <a:extLst>
              <a:ext uri="{FF2B5EF4-FFF2-40B4-BE49-F238E27FC236}">
                <a16:creationId xmlns:a16="http://schemas.microsoft.com/office/drawing/2014/main" id="{66B3E5C6-83C2-8BFB-BE48-ACEB6628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6135" y="128905"/>
            <a:ext cx="88840" cy="4571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2">
            <a:extLst>
              <a:ext uri="{FF2B5EF4-FFF2-40B4-BE49-F238E27FC236}">
                <a16:creationId xmlns:a16="http://schemas.microsoft.com/office/drawing/2014/main" id="{40F7FFE1-80FA-BF72-4F28-4D670E4FA71C}"/>
              </a:ext>
            </a:extLst>
          </p:cNvPr>
          <p:cNvSpPr>
            <a:spLocks noChangeArrowheads="1"/>
          </p:cNvSpPr>
          <p:nvPr/>
        </p:nvSpPr>
        <p:spPr bwMode="auto">
          <a:xfrm>
            <a:off x="116206" y="-762351"/>
            <a:ext cx="45719" cy="17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0306" rIns="91440" bIns="6030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E2E5E9"/>
                </a:solidFill>
                <a:effectLst/>
                <a:latin typeface="inherit"/>
              </a:rPr>
              <a:t>Enter</a:t>
            </a:r>
            <a:endParaRPr kumimoji="0" lang="en-US" altLang="en-US" sz="1800" b="0" i="0" u="none" strike="noStrike" cap="none" normalizeH="0" baseline="0">
              <a:ln>
                <a:noFill/>
              </a:ln>
              <a:solidFill>
                <a:schemeClr val="tx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5FD9140-3537-35F7-F387-FBF8D702366A}"/>
              </a:ext>
            </a:extLst>
          </p:cNvPr>
          <p:cNvSpPr>
            <a:spLocks noChangeArrowheads="1"/>
          </p:cNvSpPr>
          <p:nvPr/>
        </p:nvSpPr>
        <p:spPr bwMode="auto">
          <a:xfrm>
            <a:off x="6659216" y="106681"/>
            <a:ext cx="6497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41262" bIns="49197"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4204BE9B-E0D7-1095-BB0D-B729EE0AD945}"/>
              </a:ext>
            </a:extLst>
          </p:cNvPr>
          <p:cNvPicPr>
            <a:picLocks noChangeAspect="1"/>
          </p:cNvPicPr>
          <p:nvPr/>
        </p:nvPicPr>
        <p:blipFill>
          <a:blip r:embed="rId4"/>
          <a:stretch>
            <a:fillRect/>
          </a:stretch>
        </p:blipFill>
        <p:spPr>
          <a:xfrm>
            <a:off x="9071614" y="565703"/>
            <a:ext cx="1644511" cy="546474"/>
          </a:xfrm>
          <a:prstGeom prst="rect">
            <a:avLst/>
          </a:prstGeom>
        </p:spPr>
      </p:pic>
    </p:spTree>
    <p:extLst>
      <p:ext uri="{BB962C8B-B14F-4D97-AF65-F5344CB8AC3E}">
        <p14:creationId xmlns:p14="http://schemas.microsoft.com/office/powerpoint/2010/main" val="304263044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850232" y="2044824"/>
            <a:ext cx="11781321" cy="6998750"/>
          </a:xfrm>
        </p:spPr>
        <p:txBody>
          <a:bodyPr>
            <a:normAutofit fontScale="92500" lnSpcReduction="10000"/>
          </a:bodyPr>
          <a:lstStyle/>
          <a:p>
            <a:pPr marL="914400" indent="-914400">
              <a:buFont typeface="+mj-lt"/>
              <a:buAutoNum type="arabicPeriod"/>
            </a:pPr>
            <a:r>
              <a:rPr lang="en-US" sz="4000" dirty="0"/>
              <a:t>Objective</a:t>
            </a:r>
          </a:p>
          <a:p>
            <a:pPr marL="914400" indent="-914400">
              <a:buFont typeface="+mj-lt"/>
              <a:buAutoNum type="arabicPeriod"/>
            </a:pPr>
            <a:r>
              <a:rPr lang="en-US" sz="4000" dirty="0"/>
              <a:t>On Time &amp; Season</a:t>
            </a:r>
          </a:p>
          <a:p>
            <a:pPr marL="914400" indent="-914400">
              <a:buFont typeface="+mj-lt"/>
              <a:buAutoNum type="arabicPeriod"/>
            </a:pPr>
            <a:r>
              <a:rPr lang="en-US" sz="4000" dirty="0"/>
              <a:t>The Worshipper and Warrior</a:t>
            </a:r>
          </a:p>
          <a:p>
            <a:pPr marL="914400" indent="-914400">
              <a:buFont typeface="+mj-lt"/>
              <a:buAutoNum type="arabicPeriod"/>
            </a:pPr>
            <a:r>
              <a:rPr lang="en-US" sz="4000" dirty="0"/>
              <a:t>The Warfare</a:t>
            </a:r>
          </a:p>
          <a:p>
            <a:pPr marL="914400" indent="-914400">
              <a:buFont typeface="+mj-lt"/>
              <a:buAutoNum type="arabicPeriod"/>
            </a:pPr>
            <a:r>
              <a:rPr lang="en-US" sz="4000" dirty="0"/>
              <a:t>The Battlefields</a:t>
            </a:r>
          </a:p>
          <a:p>
            <a:pPr marL="1841500" lvl="1" indent="-920750">
              <a:buFont typeface="+mj-lt"/>
              <a:buAutoNum type="alphaLcPeriod"/>
            </a:pPr>
            <a:r>
              <a:rPr lang="en-US" sz="3600" dirty="0"/>
              <a:t>The World</a:t>
            </a:r>
          </a:p>
          <a:p>
            <a:pPr marL="1841500" lvl="1" indent="-920750">
              <a:buFont typeface="+mj-lt"/>
              <a:buAutoNum type="alphaLcPeriod"/>
            </a:pPr>
            <a:r>
              <a:rPr lang="en-US" sz="3600" dirty="0"/>
              <a:t>The Kingdom</a:t>
            </a:r>
          </a:p>
          <a:p>
            <a:pPr marL="1841500" lvl="1" indent="-920750">
              <a:buFont typeface="+mj-lt"/>
              <a:buAutoNum type="alphaLcPeriod"/>
            </a:pPr>
            <a:r>
              <a:rPr lang="en-US" sz="3600" dirty="0"/>
              <a:t>Manhood/Masculinity</a:t>
            </a:r>
          </a:p>
          <a:p>
            <a:pPr marL="1841500" lvl="1" indent="-920750">
              <a:buFont typeface="+mj-lt"/>
              <a:buAutoNum type="alphaLcPeriod"/>
            </a:pPr>
            <a:r>
              <a:rPr lang="en-US" sz="3600" dirty="0"/>
              <a:t>Europeanization of Faith</a:t>
            </a:r>
          </a:p>
          <a:p>
            <a:pPr marL="1841500" lvl="1" indent="-920750">
              <a:buFont typeface="+mj-lt"/>
              <a:buAutoNum type="alphaLcPeriod"/>
            </a:pPr>
            <a:r>
              <a:rPr lang="en-US" sz="3600" dirty="0"/>
              <a:t>Black Male Identity</a:t>
            </a:r>
          </a:p>
          <a:p>
            <a:pPr marL="1841500" lvl="1" indent="-920750">
              <a:buFont typeface="+mj-lt"/>
              <a:buAutoNum type="alphaLcPeriod"/>
            </a:pPr>
            <a:r>
              <a:rPr lang="en-US" sz="3600" dirty="0"/>
              <a:t>Pulpit Imposters</a:t>
            </a:r>
          </a:p>
          <a:p>
            <a:pPr marL="914400" indent="-914400">
              <a:buFont typeface="+mj-lt"/>
              <a:buAutoNum type="arabicPeriod"/>
            </a:pPr>
            <a:r>
              <a:rPr lang="en-US" sz="4027" dirty="0"/>
              <a:t>Questions &amp; Answers</a:t>
            </a:r>
          </a:p>
          <a:p>
            <a:pPr marL="914400" indent="-914400">
              <a:buFont typeface="+mj-lt"/>
              <a:buAutoNum type="arabicPeriod"/>
            </a:pPr>
            <a:r>
              <a:rPr lang="en-US" sz="4027" dirty="0"/>
              <a:t>Forum</a:t>
            </a:r>
          </a:p>
          <a:p>
            <a:pPr marL="1402095" lvl="1" indent="-914400">
              <a:buFont typeface="+mj-lt"/>
              <a:buAutoNum type="alphaLcPeriod"/>
            </a:pPr>
            <a:endParaRPr lang="en-US" sz="3600" dirty="0"/>
          </a:p>
          <a:p>
            <a:pPr marL="914400" indent="-914400">
              <a:buFont typeface="+mj-lt"/>
              <a:buAutoNum type="arabicPeriod"/>
            </a:pPr>
            <a:endParaRPr lang="en-US" sz="2800" i="1" dirty="0"/>
          </a:p>
          <a:p>
            <a:pPr>
              <a:buNone/>
            </a:pPr>
            <a:endParaRPr lang="en-US" sz="2400"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47</a:t>
            </a:fld>
            <a:endParaRPr lang="en-US"/>
          </a:p>
        </p:txBody>
      </p:sp>
      <p:sp>
        <p:nvSpPr>
          <p:cNvPr id="9" name="Title 1">
            <a:extLst>
              <a:ext uri="{FF2B5EF4-FFF2-40B4-BE49-F238E27FC236}">
                <a16:creationId xmlns:a16="http://schemas.microsoft.com/office/drawing/2014/main" id="{945B6867-006E-D380-6B9D-5B17589A0C3D}"/>
              </a:ext>
            </a:extLst>
          </p:cNvPr>
          <p:cNvSpPr txBox="1">
            <a:spLocks/>
          </p:cNvSpPr>
          <p:nvPr/>
        </p:nvSpPr>
        <p:spPr bwMode="blackWhite">
          <a:xfrm>
            <a:off x="1524001" y="1192720"/>
            <a:ext cx="7865512"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dirty="0">
                <a:solidFill>
                  <a:srgbClr val="002060"/>
                </a:solidFill>
              </a:rPr>
              <a:t>Agenda</a:t>
            </a:r>
            <a:endParaRPr lang="en-US" sz="4000" i="1" dirty="0">
              <a:solidFill>
                <a:srgbClr val="002060"/>
              </a:solidFill>
            </a:endParaRPr>
          </a:p>
        </p:txBody>
      </p:sp>
      <p:pic>
        <p:nvPicPr>
          <p:cNvPr id="4" name="Picture 3">
            <a:extLst>
              <a:ext uri="{FF2B5EF4-FFF2-40B4-BE49-F238E27FC236}">
                <a16:creationId xmlns:a16="http://schemas.microsoft.com/office/drawing/2014/main" id="{9AEEC673-F487-8551-514A-6507CDEDC1BB}"/>
              </a:ext>
            </a:extLst>
          </p:cNvPr>
          <p:cNvPicPr>
            <a:picLocks noChangeAspect="1"/>
          </p:cNvPicPr>
          <p:nvPr/>
        </p:nvPicPr>
        <p:blipFill>
          <a:blip r:embed="rId3"/>
          <a:stretch>
            <a:fillRect/>
          </a:stretch>
        </p:blipFill>
        <p:spPr>
          <a:xfrm>
            <a:off x="9389513" y="1184914"/>
            <a:ext cx="2957208" cy="642260"/>
          </a:xfrm>
          <a:prstGeom prst="rect">
            <a:avLst/>
          </a:prstGeom>
        </p:spPr>
      </p:pic>
      <p:sp>
        <p:nvSpPr>
          <p:cNvPr id="2" name="Explosion 1 1">
            <a:extLst>
              <a:ext uri="{FF2B5EF4-FFF2-40B4-BE49-F238E27FC236}">
                <a16:creationId xmlns:a16="http://schemas.microsoft.com/office/drawing/2014/main" id="{AE9DA783-4233-0D3D-3A75-6C1196C3F05E}"/>
              </a:ext>
            </a:extLst>
          </p:cNvPr>
          <p:cNvSpPr/>
          <p:nvPr/>
        </p:nvSpPr>
        <p:spPr>
          <a:xfrm rot="20537604">
            <a:off x="7103289" y="3275475"/>
            <a:ext cx="3979334" cy="4351867"/>
          </a:xfrm>
          <a:prstGeom prst="irregularSeal1">
            <a:avLst/>
          </a:prstGeom>
          <a:solidFill>
            <a:srgbClr val="FF0000">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rPr>
              <a:t>Questions &amp; Answers</a:t>
            </a:r>
          </a:p>
        </p:txBody>
      </p:sp>
    </p:spTree>
    <p:extLst>
      <p:ext uri="{BB962C8B-B14F-4D97-AF65-F5344CB8AC3E}">
        <p14:creationId xmlns:p14="http://schemas.microsoft.com/office/powerpoint/2010/main" val="31694977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48</a:t>
            </a:fld>
            <a:endParaRPr lang="en-US"/>
          </a:p>
        </p:txBody>
      </p:sp>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552091" y="4242346"/>
            <a:ext cx="11152605"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Support materials</a:t>
            </a:r>
            <a:endParaRPr lang="en-US" sz="4000" b="1" dirty="0">
              <a:solidFill>
                <a:srgbClr val="002060"/>
              </a:solidFill>
            </a:endParaRPr>
          </a:p>
        </p:txBody>
      </p:sp>
      <p:pic>
        <p:nvPicPr>
          <p:cNvPr id="2" name="Picture 1">
            <a:extLst>
              <a:ext uri="{FF2B5EF4-FFF2-40B4-BE49-F238E27FC236}">
                <a16:creationId xmlns:a16="http://schemas.microsoft.com/office/drawing/2014/main" id="{0FD7B02C-E841-BD06-6B88-FD6ED84FF526}"/>
              </a:ext>
            </a:extLst>
          </p:cNvPr>
          <p:cNvPicPr>
            <a:picLocks noChangeAspect="1"/>
          </p:cNvPicPr>
          <p:nvPr/>
        </p:nvPicPr>
        <p:blipFill>
          <a:blip r:embed="rId3"/>
          <a:stretch>
            <a:fillRect/>
          </a:stretch>
        </p:blipFill>
        <p:spPr>
          <a:xfrm>
            <a:off x="8747488" y="4238443"/>
            <a:ext cx="2957208" cy="642260"/>
          </a:xfrm>
          <a:prstGeom prst="rect">
            <a:avLst/>
          </a:prstGeom>
        </p:spPr>
      </p:pic>
    </p:spTree>
    <p:extLst>
      <p:ext uri="{BB962C8B-B14F-4D97-AF65-F5344CB8AC3E}">
        <p14:creationId xmlns:p14="http://schemas.microsoft.com/office/powerpoint/2010/main" val="24917921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756445" y="1980048"/>
            <a:ext cx="11487574" cy="6998750"/>
          </a:xfrm>
        </p:spPr>
        <p:txBody>
          <a:bodyPr>
            <a:normAutofit lnSpcReduction="10000"/>
          </a:bodyPr>
          <a:lstStyle/>
          <a:p>
            <a:pPr marL="514350" indent="-514350">
              <a:lnSpc>
                <a:spcPct val="100000"/>
              </a:lnSpc>
              <a:spcBef>
                <a:spcPts val="600"/>
              </a:spcBef>
              <a:buFont typeface="+mj-lt"/>
              <a:buAutoNum type="arabicPeriod"/>
            </a:pPr>
            <a:r>
              <a:rPr lang="en-US" sz="3200" b="1" u="sng" dirty="0">
                <a:effectLst/>
              </a:rPr>
              <a:t>Classical</a:t>
            </a:r>
            <a:r>
              <a:rPr lang="en-US" sz="3200" u="sng" dirty="0">
                <a:effectLst/>
              </a:rPr>
              <a:t>:</a:t>
            </a:r>
            <a:r>
              <a:rPr lang="en-US" sz="3200" dirty="0">
                <a:effectLst/>
              </a:rPr>
              <a:t> </a:t>
            </a:r>
            <a:r>
              <a:rPr lang="en-US" sz="3200" b="1" dirty="0">
                <a:solidFill>
                  <a:srgbClr val="C00000"/>
                </a:solidFill>
                <a:effectLst/>
              </a:rPr>
              <a:t>PROVE GOD &amp;  </a:t>
            </a:r>
            <a:r>
              <a:rPr lang="en-US" sz="3200" b="1" dirty="0">
                <a:solidFill>
                  <a:srgbClr val="C00000"/>
                </a:solidFill>
              </a:rPr>
              <a:t>DEFEND CLAIM –</a:t>
            </a:r>
            <a:r>
              <a:rPr lang="en-US" sz="3200" dirty="0">
                <a:effectLst/>
              </a:rPr>
              <a:t>cosmological or teleological arguments. </a:t>
            </a:r>
          </a:p>
          <a:p>
            <a:pPr marL="514350" indent="-514350">
              <a:lnSpc>
                <a:spcPct val="100000"/>
              </a:lnSpc>
              <a:spcBef>
                <a:spcPts val="600"/>
              </a:spcBef>
              <a:buFont typeface="+mj-lt"/>
              <a:buAutoNum type="arabicPeriod"/>
            </a:pPr>
            <a:r>
              <a:rPr lang="en-US" sz="3200" b="1" u="sng" dirty="0">
                <a:effectLst/>
              </a:rPr>
              <a:t>Evidential</a:t>
            </a:r>
            <a:r>
              <a:rPr lang="en-US" sz="3200" b="1" dirty="0">
                <a:effectLst/>
              </a:rPr>
              <a:t>: </a:t>
            </a:r>
            <a:r>
              <a:rPr lang="en-US" sz="3200" b="1" dirty="0">
                <a:solidFill>
                  <a:srgbClr val="C00000"/>
                </a:solidFill>
                <a:effectLst/>
              </a:rPr>
              <a:t>PRESENT EVIDENCE </a:t>
            </a:r>
            <a:r>
              <a:rPr lang="en-US" sz="3200" dirty="0">
                <a:effectLst/>
              </a:rPr>
              <a:t>historical, scientific, and philosophical </a:t>
            </a:r>
          </a:p>
          <a:p>
            <a:pPr marL="514350" indent="-514350">
              <a:lnSpc>
                <a:spcPct val="100000"/>
              </a:lnSpc>
              <a:spcBef>
                <a:spcPts val="600"/>
              </a:spcBef>
              <a:buFont typeface="+mj-lt"/>
              <a:buAutoNum type="arabicPeriod"/>
            </a:pPr>
            <a:r>
              <a:rPr lang="en-US" sz="3200" b="1" u="sng" dirty="0">
                <a:solidFill>
                  <a:schemeClr val="tx1">
                    <a:lumMod val="95000"/>
                    <a:lumOff val="5000"/>
                  </a:schemeClr>
                </a:solidFill>
                <a:effectLst/>
              </a:rPr>
              <a:t>Presuppositional:</a:t>
            </a:r>
            <a:r>
              <a:rPr lang="en-US" sz="3200" b="1" dirty="0">
                <a:solidFill>
                  <a:schemeClr val="tx1">
                    <a:lumMod val="95000"/>
                    <a:lumOff val="5000"/>
                  </a:schemeClr>
                </a:solidFill>
                <a:effectLst/>
              </a:rPr>
              <a:t> </a:t>
            </a:r>
            <a:r>
              <a:rPr lang="en-US" sz="3200" b="1" dirty="0">
                <a:solidFill>
                  <a:srgbClr val="C00000"/>
                </a:solidFill>
                <a:effectLst/>
              </a:rPr>
              <a:t>PRESUPPOSE &amp; </a:t>
            </a:r>
            <a:r>
              <a:rPr lang="en-US" sz="3200" dirty="0">
                <a:effectLst/>
              </a:rPr>
              <a:t> </a:t>
            </a:r>
            <a:r>
              <a:rPr lang="en-US" sz="3200" b="1" dirty="0">
                <a:solidFill>
                  <a:srgbClr val="C00000"/>
                </a:solidFill>
              </a:rPr>
              <a:t>(EXPOSE FLAWS) </a:t>
            </a:r>
            <a:r>
              <a:rPr lang="en-US" sz="3200" dirty="0">
                <a:effectLst/>
              </a:rPr>
              <a:t>Christian worldview provides the most valid basis for understanding reality. It challenges non-Christian worldviews</a:t>
            </a:r>
          </a:p>
          <a:p>
            <a:pPr marL="514350" indent="-514350">
              <a:lnSpc>
                <a:spcPct val="100000"/>
              </a:lnSpc>
              <a:spcBef>
                <a:spcPts val="600"/>
              </a:spcBef>
              <a:buFont typeface="+mj-lt"/>
              <a:buAutoNum type="arabicPeriod"/>
            </a:pPr>
            <a:r>
              <a:rPr lang="en-US" sz="3200" b="1" u="sng" dirty="0">
                <a:effectLst/>
              </a:rPr>
              <a:t>Cumulative Case</a:t>
            </a:r>
            <a:r>
              <a:rPr lang="en-US" sz="3200" b="1" dirty="0">
                <a:effectLst/>
              </a:rPr>
              <a:t>: </a:t>
            </a:r>
            <a:r>
              <a:rPr lang="en-US" sz="3200" b="1" dirty="0">
                <a:solidFill>
                  <a:srgbClr val="C00000"/>
                </a:solidFill>
                <a:effectLst/>
              </a:rPr>
              <a:t>PRESENT COMPREHENSIVE EVIDENCE </a:t>
            </a:r>
            <a:r>
              <a:rPr lang="en-US" sz="3200" dirty="0"/>
              <a:t>-  </a:t>
            </a:r>
            <a:r>
              <a:rPr lang="en-US" sz="3200" dirty="0">
                <a:effectLst/>
              </a:rPr>
              <a:t>various fields – build case for truth</a:t>
            </a:r>
          </a:p>
          <a:p>
            <a:pPr marL="514350" indent="-514350">
              <a:lnSpc>
                <a:spcPct val="100000"/>
              </a:lnSpc>
              <a:spcBef>
                <a:spcPts val="600"/>
              </a:spcBef>
              <a:buFont typeface="+mj-lt"/>
              <a:buAutoNum type="arabicPeriod"/>
            </a:pPr>
            <a:r>
              <a:rPr lang="en-US" sz="3200" b="1" u="sng" dirty="0">
                <a:effectLst/>
              </a:rPr>
              <a:t>Reformed Epistemology</a:t>
            </a:r>
            <a:r>
              <a:rPr lang="en-US" sz="3200" b="1" dirty="0">
                <a:effectLst/>
              </a:rPr>
              <a:t>: </a:t>
            </a:r>
            <a:r>
              <a:rPr lang="en-US" sz="3200" b="1" dirty="0">
                <a:solidFill>
                  <a:srgbClr val="C00000"/>
                </a:solidFill>
                <a:effectLst/>
              </a:rPr>
              <a:t>CONVEY &amp; CHALLENGE PERSONAL EXPERIENCES </a:t>
            </a:r>
            <a:r>
              <a:rPr lang="en-US" sz="3200" dirty="0">
                <a:effectLst/>
              </a:rPr>
              <a:t>and reason in forming religious belies. </a:t>
            </a:r>
          </a:p>
          <a:p>
            <a:pPr marL="514350" indent="-514350">
              <a:lnSpc>
                <a:spcPct val="100000"/>
              </a:lnSpc>
              <a:spcBef>
                <a:spcPts val="600"/>
              </a:spcBef>
              <a:buFont typeface="+mj-lt"/>
              <a:buAutoNum type="arabicPeriod"/>
            </a:pPr>
            <a:r>
              <a:rPr lang="en-US" sz="3200" b="1" i="0" u="sng" dirty="0">
                <a:solidFill>
                  <a:srgbClr val="000000"/>
                </a:solidFill>
                <a:effectLst/>
              </a:rPr>
              <a:t>Fideism</a:t>
            </a:r>
            <a:r>
              <a:rPr lang="en-US" sz="3200" dirty="0">
                <a:solidFill>
                  <a:srgbClr val="000000"/>
                </a:solidFill>
              </a:rPr>
              <a:t>:  </a:t>
            </a:r>
            <a:r>
              <a:rPr lang="en-US" sz="3200" b="1" i="0" dirty="0">
                <a:solidFill>
                  <a:srgbClr val="C00000"/>
                </a:solidFill>
                <a:effectLst/>
              </a:rPr>
              <a:t>FAITH </a:t>
            </a:r>
            <a:r>
              <a:rPr lang="en-US" sz="3200" b="1" dirty="0">
                <a:solidFill>
                  <a:srgbClr val="C00000"/>
                </a:solidFill>
              </a:rPr>
              <a:t>over REASON </a:t>
            </a:r>
            <a:r>
              <a:rPr lang="en-US" sz="3200" dirty="0">
                <a:solidFill>
                  <a:srgbClr val="000000"/>
                </a:solidFill>
              </a:rPr>
              <a:t>…</a:t>
            </a:r>
            <a:r>
              <a:rPr lang="en-US" sz="3200" b="0" i="0" dirty="0">
                <a:solidFill>
                  <a:srgbClr val="000000"/>
                </a:solidFill>
                <a:effectLst/>
              </a:rPr>
              <a:t>faith is a gift from God and that we cannot use reason to we must rely on faith alone.</a:t>
            </a:r>
          </a:p>
          <a:p>
            <a:pPr marL="0" indent="0">
              <a:lnSpc>
                <a:spcPct val="100000"/>
              </a:lnSpc>
              <a:spcBef>
                <a:spcPts val="600"/>
              </a:spcBef>
              <a:buNone/>
            </a:pPr>
            <a:r>
              <a:rPr lang="en-US" sz="3200" dirty="0">
                <a:solidFill>
                  <a:schemeClr val="tx1">
                    <a:lumMod val="95000"/>
                    <a:lumOff val="5000"/>
                  </a:schemeClr>
                </a:solidFill>
              </a:rPr>
              <a:t>https://</a:t>
            </a:r>
            <a:r>
              <a:rPr lang="en-US" sz="3200" dirty="0" err="1">
                <a:solidFill>
                  <a:schemeClr val="tx1">
                    <a:lumMod val="95000"/>
                    <a:lumOff val="5000"/>
                  </a:schemeClr>
                </a:solidFill>
              </a:rPr>
              <a:t>scottroberts.org</a:t>
            </a:r>
            <a:r>
              <a:rPr lang="en-US" sz="3200" dirty="0">
                <a:solidFill>
                  <a:schemeClr val="tx1">
                    <a:lumMod val="95000"/>
                    <a:lumOff val="5000"/>
                  </a:schemeClr>
                </a:solidFill>
              </a:rPr>
              <a:t>/the-four-types-of-</a:t>
            </a:r>
            <a:r>
              <a:rPr lang="en-US" sz="3200" dirty="0" err="1">
                <a:solidFill>
                  <a:schemeClr val="tx1">
                    <a:lumMod val="95000"/>
                    <a:lumOff val="5000"/>
                  </a:schemeClr>
                </a:solidFill>
              </a:rPr>
              <a:t>christian</a:t>
            </a:r>
            <a:r>
              <a:rPr lang="en-US" sz="3200" dirty="0">
                <a:solidFill>
                  <a:schemeClr val="tx1">
                    <a:lumMod val="95000"/>
                    <a:lumOff val="5000"/>
                  </a:schemeClr>
                </a:solidFill>
              </a:rPr>
              <a:t>-apologetics/</a:t>
            </a:r>
          </a:p>
        </p:txBody>
      </p:sp>
      <p:sp>
        <p:nvSpPr>
          <p:cNvPr id="3" name="Slide Number Placeholder 2"/>
          <p:cNvSpPr>
            <a:spLocks noGrp="1"/>
          </p:cNvSpPr>
          <p:nvPr>
            <p:ph type="sldNum" sz="quarter" idx="12"/>
          </p:nvPr>
        </p:nvSpPr>
        <p:spPr/>
        <p:txBody>
          <a:bodyPr/>
          <a:lstStyle/>
          <a:p>
            <a:fld id="{12B5688F-7ACC-4718-B10C-198726840C5D}" type="slidenum">
              <a:rPr lang="en-US" smtClean="0"/>
              <a:pPr/>
              <a:t>49</a:t>
            </a:fld>
            <a:endParaRPr lang="en-US"/>
          </a:p>
        </p:txBody>
      </p:sp>
      <p:grpSp>
        <p:nvGrpSpPr>
          <p:cNvPr id="4" name="Group 3">
            <a:extLst>
              <a:ext uri="{FF2B5EF4-FFF2-40B4-BE49-F238E27FC236}">
                <a16:creationId xmlns:a16="http://schemas.microsoft.com/office/drawing/2014/main" id="{EF0B7431-0420-8041-9FED-616941F33483}"/>
              </a:ext>
            </a:extLst>
          </p:cNvPr>
          <p:cNvGrpSpPr/>
          <p:nvPr/>
        </p:nvGrpSpPr>
        <p:grpSpPr>
          <a:xfrm>
            <a:off x="1524000" y="1184914"/>
            <a:ext cx="9772650" cy="642260"/>
            <a:chOff x="3121760" y="812912"/>
            <a:chExt cx="8833172" cy="846606"/>
          </a:xfrm>
        </p:grpSpPr>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3121760" y="823202"/>
              <a:ext cx="8833172" cy="836316"/>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CA" sz="3600" b="1" dirty="0">
                  <a:solidFill>
                    <a:srgbClr val="002060"/>
                  </a:solidFill>
                </a:rPr>
                <a:t>POTENTIAL</a:t>
              </a:r>
              <a:r>
                <a:rPr lang="en-CA" sz="3600" dirty="0">
                  <a:solidFill>
                    <a:srgbClr val="002060"/>
                  </a:solidFill>
                </a:rPr>
                <a:t> Ap approaches</a:t>
              </a:r>
              <a:endParaRPr lang="en-US" sz="3600" dirty="0">
                <a:solidFill>
                  <a:srgbClr val="002060"/>
                </a:solidFill>
              </a:endParaRPr>
            </a:p>
          </p:txBody>
        </p:sp>
        <p:pic>
          <p:nvPicPr>
            <p:cNvPr id="7" name="Picture 6">
              <a:extLst>
                <a:ext uri="{FF2B5EF4-FFF2-40B4-BE49-F238E27FC236}">
                  <a16:creationId xmlns:a16="http://schemas.microsoft.com/office/drawing/2014/main" id="{0B9E1D92-6A5F-975D-8FA2-24FC8DEE30F3}"/>
                </a:ext>
              </a:extLst>
            </p:cNvPr>
            <p:cNvPicPr>
              <a:picLocks noChangeAspect="1"/>
            </p:cNvPicPr>
            <p:nvPr/>
          </p:nvPicPr>
          <p:blipFill>
            <a:blip r:embed="rId3"/>
            <a:stretch>
              <a:fillRect/>
            </a:stretch>
          </p:blipFill>
          <p:spPr>
            <a:xfrm>
              <a:off x="10272745" y="812912"/>
              <a:ext cx="1682187" cy="842503"/>
            </a:xfrm>
            <a:prstGeom prst="rect">
              <a:avLst/>
            </a:prstGeom>
          </p:spPr>
        </p:pic>
      </p:grpSp>
    </p:spTree>
    <p:extLst>
      <p:ext uri="{BB962C8B-B14F-4D97-AF65-F5344CB8AC3E}">
        <p14:creationId xmlns:p14="http://schemas.microsoft.com/office/powerpoint/2010/main" val="10506661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241540" y="2601570"/>
            <a:ext cx="12438140" cy="6998750"/>
          </a:xfrm>
        </p:spPr>
        <p:txBody>
          <a:bodyPr>
            <a:normAutofit/>
          </a:bodyPr>
          <a:lstStyle/>
          <a:p>
            <a:pPr algn="ctr">
              <a:buNone/>
            </a:pPr>
            <a:r>
              <a:rPr lang="en-US" sz="4800" dirty="0"/>
              <a:t>Discover, defend and present an </a:t>
            </a:r>
          </a:p>
          <a:p>
            <a:pPr algn="ctr">
              <a:buNone/>
            </a:pPr>
            <a:r>
              <a:rPr lang="en-US" sz="4800" dirty="0"/>
              <a:t>argument for biblical manhood </a:t>
            </a:r>
          </a:p>
          <a:p>
            <a:pPr algn="ctr">
              <a:buNone/>
            </a:pPr>
            <a:r>
              <a:rPr lang="en-US" sz="4800" dirty="0"/>
              <a:t>in the modern era. </a:t>
            </a:r>
          </a:p>
          <a:p>
            <a:pPr algn="ctr">
              <a:buNone/>
            </a:pPr>
            <a:r>
              <a:rPr lang="en-US" sz="4800" dirty="0"/>
              <a:t> </a:t>
            </a:r>
            <a:endParaRPr lang="en-US" sz="3600" dirty="0"/>
          </a:p>
          <a:p>
            <a:pPr marL="57150" lvl="1" indent="-57150" algn="ctr">
              <a:buNone/>
            </a:pPr>
            <a:r>
              <a:rPr lang="en-US" sz="3600" i="1" dirty="0">
                <a:solidFill>
                  <a:srgbClr val="C00000"/>
                </a:solidFill>
              </a:rPr>
              <a:t>1 Peter 3:15 KJV - </a:t>
            </a:r>
            <a:r>
              <a:rPr lang="en-US" sz="3600" i="1" dirty="0"/>
              <a:t>But sanctify the Lord God in your hearts: and be ready always to give an answer to every man that </a:t>
            </a:r>
            <a:r>
              <a:rPr lang="en-US" sz="3600" i="1" dirty="0" err="1"/>
              <a:t>asketh</a:t>
            </a:r>
            <a:r>
              <a:rPr lang="en-US" sz="3600" i="1" dirty="0"/>
              <a:t> you a reason of the hope that is in you with meekness and fear: </a:t>
            </a:r>
          </a:p>
          <a:p>
            <a:pPr>
              <a:buNone/>
            </a:pPr>
            <a:endParaRPr lang="en-US"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5</a:t>
            </a:fld>
            <a:endParaRPr lang="en-US"/>
          </a:p>
        </p:txBody>
      </p:sp>
      <p:sp>
        <p:nvSpPr>
          <p:cNvPr id="9" name="Title 1">
            <a:extLst>
              <a:ext uri="{FF2B5EF4-FFF2-40B4-BE49-F238E27FC236}">
                <a16:creationId xmlns:a16="http://schemas.microsoft.com/office/drawing/2014/main" id="{945B6867-006E-D380-6B9D-5B17589A0C3D}"/>
              </a:ext>
            </a:extLst>
          </p:cNvPr>
          <p:cNvSpPr txBox="1">
            <a:spLocks/>
          </p:cNvSpPr>
          <p:nvPr/>
        </p:nvSpPr>
        <p:spPr bwMode="blackWhite">
          <a:xfrm>
            <a:off x="1524000" y="1192720"/>
            <a:ext cx="7865513"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dirty="0">
                <a:solidFill>
                  <a:srgbClr val="002060"/>
                </a:solidFill>
              </a:rPr>
              <a:t>session Objective</a:t>
            </a:r>
            <a:endParaRPr lang="en-US" sz="4000" i="1" dirty="0">
              <a:solidFill>
                <a:srgbClr val="002060"/>
              </a:solidFill>
            </a:endParaRPr>
          </a:p>
        </p:txBody>
      </p:sp>
      <p:pic>
        <p:nvPicPr>
          <p:cNvPr id="4" name="Picture 3">
            <a:extLst>
              <a:ext uri="{FF2B5EF4-FFF2-40B4-BE49-F238E27FC236}">
                <a16:creationId xmlns:a16="http://schemas.microsoft.com/office/drawing/2014/main" id="{9AEEC673-F487-8551-514A-6507CDEDC1BB}"/>
              </a:ext>
            </a:extLst>
          </p:cNvPr>
          <p:cNvPicPr>
            <a:picLocks noChangeAspect="1"/>
          </p:cNvPicPr>
          <p:nvPr/>
        </p:nvPicPr>
        <p:blipFill>
          <a:blip r:embed="rId3"/>
          <a:stretch>
            <a:fillRect/>
          </a:stretch>
        </p:blipFill>
        <p:spPr>
          <a:xfrm>
            <a:off x="9389513" y="1184914"/>
            <a:ext cx="2957208" cy="642260"/>
          </a:xfrm>
          <a:prstGeom prst="rect">
            <a:avLst/>
          </a:prstGeom>
        </p:spPr>
      </p:pic>
    </p:spTree>
    <p:extLst>
      <p:ext uri="{BB962C8B-B14F-4D97-AF65-F5344CB8AC3E}">
        <p14:creationId xmlns:p14="http://schemas.microsoft.com/office/powerpoint/2010/main" val="317977976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1">
            <a:extLst>
              <a:ext uri="{FF2B5EF4-FFF2-40B4-BE49-F238E27FC236}">
                <a16:creationId xmlns:a16="http://schemas.microsoft.com/office/drawing/2014/main" id="{FB5AD769-056D-2CDA-1625-91CE2A95BDAF}"/>
              </a:ext>
            </a:extLst>
          </p:cNvPr>
          <p:cNvSpPr>
            <a:spLocks noChangeShapeType="1"/>
          </p:cNvSpPr>
          <p:nvPr/>
        </p:nvSpPr>
        <p:spPr bwMode="auto">
          <a:xfrm>
            <a:off x="728663" y="7607300"/>
            <a:ext cx="12276137" cy="4763"/>
          </a:xfrm>
          <a:prstGeom prst="line">
            <a:avLst/>
          </a:prstGeom>
          <a:noFill/>
          <a:ln w="13546">
            <a:solidFill>
              <a:srgbClr val="F0A22E">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TextBox 2">
            <a:extLst>
              <a:ext uri="{FF2B5EF4-FFF2-40B4-BE49-F238E27FC236}">
                <a16:creationId xmlns:a16="http://schemas.microsoft.com/office/drawing/2014/main" id="{E21D1398-037D-5246-EB5A-D35EEAAF053C}"/>
              </a:ext>
            </a:extLst>
          </p:cNvPr>
          <p:cNvSpPr txBox="1"/>
          <p:nvPr/>
        </p:nvSpPr>
        <p:spPr>
          <a:xfrm>
            <a:off x="728663" y="1420207"/>
            <a:ext cx="11501437" cy="7112845"/>
          </a:xfrm>
          <a:prstGeom prst="rect">
            <a:avLst/>
          </a:prstGeom>
          <a:noFill/>
        </p:spPr>
        <p:txBody>
          <a:bodyPr wrap="square">
            <a:spAutoFit/>
          </a:bodyPr>
          <a:lstStyle/>
          <a:p>
            <a:pPr algn="l">
              <a:lnSpc>
                <a:spcPct val="150000"/>
              </a:lnSpc>
            </a:pPr>
            <a:r>
              <a:rPr lang="en-US" sz="3200" b="1" i="0" dirty="0">
                <a:solidFill>
                  <a:srgbClr val="1F1F1F"/>
                </a:solidFill>
                <a:effectLst/>
                <a:latin typeface="Google Sans"/>
              </a:rPr>
              <a:t>8 Practical Tips to Help you Succeed in Studying Apologetics</a:t>
            </a:r>
            <a:endParaRPr lang="en-US" sz="3200" b="0" i="0" dirty="0">
              <a:solidFill>
                <a:srgbClr val="1F1F1F"/>
              </a:solidFill>
              <a:effectLst/>
              <a:latin typeface="Google Sans"/>
            </a:endParaRPr>
          </a:p>
          <a:p>
            <a:pPr marL="514350" lvl="4" indent="-514350">
              <a:lnSpc>
                <a:spcPct val="150000"/>
              </a:lnSpc>
              <a:buFont typeface="+mj-lt"/>
              <a:buAutoNum type="arabicPeriod"/>
            </a:pPr>
            <a:r>
              <a:rPr lang="en-US" sz="3200" b="0" i="0" dirty="0">
                <a:solidFill>
                  <a:srgbClr val="1F1F1F"/>
                </a:solidFill>
                <a:effectLst/>
                <a:latin typeface="Google Sans"/>
              </a:rPr>
              <a:t>Master the basics. </a:t>
            </a:r>
          </a:p>
          <a:p>
            <a:pPr marL="514350" lvl="4" indent="-514350">
              <a:lnSpc>
                <a:spcPct val="150000"/>
              </a:lnSpc>
              <a:buFont typeface="+mj-lt"/>
              <a:buAutoNum type="arabicPeriod"/>
            </a:pPr>
            <a:r>
              <a:rPr lang="en-US" sz="3200" b="0" i="0" dirty="0">
                <a:solidFill>
                  <a:srgbClr val="1F1F1F"/>
                </a:solidFill>
                <a:effectLst/>
                <a:latin typeface="Google Sans"/>
              </a:rPr>
              <a:t>Learn one new thing everyday.</a:t>
            </a:r>
          </a:p>
          <a:p>
            <a:pPr marL="514350" lvl="4" indent="-514350">
              <a:lnSpc>
                <a:spcPct val="150000"/>
              </a:lnSpc>
              <a:buFont typeface="+mj-lt"/>
              <a:buAutoNum type="arabicPeriod"/>
            </a:pPr>
            <a:r>
              <a:rPr lang="en-US" sz="3200" b="0" i="0" dirty="0">
                <a:solidFill>
                  <a:srgbClr val="1F1F1F"/>
                </a:solidFill>
                <a:effectLst/>
                <a:latin typeface="Google Sans"/>
              </a:rPr>
              <a:t>Focus your study on topics you care about. </a:t>
            </a:r>
          </a:p>
          <a:p>
            <a:pPr marL="514350" lvl="4" indent="-514350">
              <a:lnSpc>
                <a:spcPct val="150000"/>
              </a:lnSpc>
              <a:buFont typeface="+mj-lt"/>
              <a:buAutoNum type="arabicPeriod"/>
            </a:pPr>
            <a:r>
              <a:rPr lang="en-US" sz="3200" b="0" i="0" dirty="0">
                <a:solidFill>
                  <a:srgbClr val="1F1F1F"/>
                </a:solidFill>
                <a:effectLst/>
                <a:latin typeface="Google Sans"/>
              </a:rPr>
              <a:t>Don't neglect Bible study and prayer. </a:t>
            </a:r>
          </a:p>
          <a:p>
            <a:pPr marL="514350" lvl="4" indent="-514350">
              <a:lnSpc>
                <a:spcPct val="150000"/>
              </a:lnSpc>
              <a:buFont typeface="+mj-lt"/>
              <a:buAutoNum type="arabicPeriod"/>
            </a:pPr>
            <a:r>
              <a:rPr lang="en-US" sz="3200" b="0" i="0" dirty="0">
                <a:solidFill>
                  <a:srgbClr val="1F1F1F"/>
                </a:solidFill>
                <a:effectLst/>
                <a:latin typeface="Google Sans"/>
              </a:rPr>
              <a:t>Admit it when you don't know something.</a:t>
            </a:r>
          </a:p>
          <a:p>
            <a:pPr marL="514350" lvl="4" indent="-514350">
              <a:lnSpc>
                <a:spcPct val="150000"/>
              </a:lnSpc>
              <a:buFont typeface="+mj-lt"/>
              <a:buAutoNum type="arabicPeriod"/>
            </a:pPr>
            <a:r>
              <a:rPr lang="en-US" sz="3200" b="0" i="0" dirty="0">
                <a:solidFill>
                  <a:srgbClr val="1F1F1F"/>
                </a:solidFill>
                <a:effectLst/>
                <a:latin typeface="Google Sans"/>
              </a:rPr>
              <a:t>Make it your goal to win the person, not the argument.</a:t>
            </a:r>
          </a:p>
          <a:p>
            <a:pPr marL="514350" lvl="4" indent="-514350">
              <a:lnSpc>
                <a:spcPct val="150000"/>
              </a:lnSpc>
              <a:buFont typeface="+mj-lt"/>
              <a:buAutoNum type="arabicPeriod"/>
            </a:pPr>
            <a:r>
              <a:rPr lang="en-US" sz="3200" b="0" i="0" dirty="0">
                <a:solidFill>
                  <a:srgbClr val="1F1F1F"/>
                </a:solidFill>
                <a:effectLst/>
                <a:latin typeface="Google Sans"/>
              </a:rPr>
              <a:t>Utilize various types of media</a:t>
            </a:r>
            <a:r>
              <a:rPr lang="en-US" sz="3200" dirty="0">
                <a:solidFill>
                  <a:srgbClr val="1F1F1F"/>
                </a:solidFill>
                <a:latin typeface="Google Sans"/>
              </a:rPr>
              <a:t>.</a:t>
            </a:r>
            <a:endParaRPr lang="en-US" sz="3200" b="0" i="0" dirty="0">
              <a:solidFill>
                <a:srgbClr val="1F1F1F"/>
              </a:solidFill>
              <a:effectLst/>
              <a:latin typeface="Google Sans"/>
            </a:endParaRPr>
          </a:p>
          <a:p>
            <a:pPr marL="514350" lvl="4" indent="-514350">
              <a:lnSpc>
                <a:spcPct val="150000"/>
              </a:lnSpc>
              <a:buFont typeface="+mj-lt"/>
              <a:buAutoNum type="arabicPeriod"/>
            </a:pPr>
            <a:r>
              <a:rPr lang="en-US" sz="3200" b="0" i="0" dirty="0">
                <a:solidFill>
                  <a:srgbClr val="1F1F1F"/>
                </a:solidFill>
                <a:effectLst/>
                <a:latin typeface="Google Sans"/>
              </a:rPr>
              <a:t>Don't give up.</a:t>
            </a:r>
          </a:p>
          <a:p>
            <a:pPr algn="l">
              <a:lnSpc>
                <a:spcPct val="150000"/>
              </a:lnSpc>
            </a:pPr>
            <a:r>
              <a:rPr lang="en-US" sz="1800" b="0" i="0" dirty="0">
                <a:solidFill>
                  <a:srgbClr val="1F1F1F"/>
                </a:solidFill>
                <a:effectLst/>
                <a:latin typeface="Google Sans"/>
                <a:hlinkClick r:id="rId2"/>
              </a:rPr>
              <a:t>https://</a:t>
            </a:r>
            <a:r>
              <a:rPr lang="en-US" sz="1800" b="0" i="0" dirty="0" err="1">
                <a:solidFill>
                  <a:srgbClr val="1F1F1F"/>
                </a:solidFill>
                <a:effectLst/>
                <a:latin typeface="Google Sans"/>
                <a:hlinkClick r:id="rId2"/>
              </a:rPr>
              <a:t>www.alisachildersblog.com</a:t>
            </a:r>
            <a:r>
              <a:rPr lang="en-US" sz="1800" b="0" i="0" dirty="0">
                <a:solidFill>
                  <a:srgbClr val="1F1F1F"/>
                </a:solidFill>
                <a:effectLst/>
                <a:latin typeface="Google Sans"/>
                <a:hlinkClick r:id="rId2"/>
              </a:rPr>
              <a:t>/blog/8-practical-tips-to-help-you-succeed-in-studying-apologetics</a:t>
            </a:r>
            <a:endParaRPr lang="en-US" sz="1800" b="0" i="0" dirty="0">
              <a:solidFill>
                <a:srgbClr val="1F1F1F"/>
              </a:solidFill>
              <a:effectLst/>
              <a:latin typeface="Google Sans"/>
            </a:endParaRPr>
          </a:p>
        </p:txBody>
      </p:sp>
    </p:spTree>
    <p:extLst>
      <p:ext uri="{BB962C8B-B14F-4D97-AF65-F5344CB8AC3E}">
        <p14:creationId xmlns:p14="http://schemas.microsoft.com/office/powerpoint/2010/main" val="197467275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1">
            <a:extLst>
              <a:ext uri="{FF2B5EF4-FFF2-40B4-BE49-F238E27FC236}">
                <a16:creationId xmlns:a16="http://schemas.microsoft.com/office/drawing/2014/main" id="{FB5AD769-056D-2CDA-1625-91CE2A95BDAF}"/>
              </a:ext>
            </a:extLst>
          </p:cNvPr>
          <p:cNvSpPr>
            <a:spLocks noChangeShapeType="1"/>
          </p:cNvSpPr>
          <p:nvPr/>
        </p:nvSpPr>
        <p:spPr bwMode="auto">
          <a:xfrm>
            <a:off x="728663" y="7607300"/>
            <a:ext cx="12276137" cy="4763"/>
          </a:xfrm>
          <a:prstGeom prst="line">
            <a:avLst/>
          </a:prstGeom>
          <a:noFill/>
          <a:ln w="13546">
            <a:solidFill>
              <a:srgbClr val="F0A22E">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TextBox 2">
            <a:extLst>
              <a:ext uri="{FF2B5EF4-FFF2-40B4-BE49-F238E27FC236}">
                <a16:creationId xmlns:a16="http://schemas.microsoft.com/office/drawing/2014/main" id="{E21D1398-037D-5246-EB5A-D35EEAAF053C}"/>
              </a:ext>
            </a:extLst>
          </p:cNvPr>
          <p:cNvSpPr txBox="1"/>
          <p:nvPr/>
        </p:nvSpPr>
        <p:spPr>
          <a:xfrm>
            <a:off x="774700" y="2141537"/>
            <a:ext cx="11501437" cy="6837769"/>
          </a:xfrm>
          <a:prstGeom prst="rect">
            <a:avLst/>
          </a:prstGeom>
          <a:noFill/>
        </p:spPr>
        <p:txBody>
          <a:bodyPr wrap="square">
            <a:spAutoFit/>
          </a:bodyPr>
          <a:lstStyle/>
          <a:p>
            <a:r>
              <a:rPr lang="en-US" sz="2000" dirty="0">
                <a:effectLst/>
              </a:rPr>
              <a:t>Biblical apologetics is </a:t>
            </a:r>
            <a:r>
              <a:rPr lang="en-US" sz="2000" b="1" dirty="0">
                <a:effectLst/>
              </a:rPr>
              <a:t>the reasoned defense and justification of the Christian faith, primarily drawing from biblical texts and reasoning to support its claims</a:t>
            </a:r>
            <a:r>
              <a:rPr lang="en-US" sz="2000" dirty="0">
                <a:effectLst/>
              </a:rPr>
              <a:t>. It involves providing arguments and evidence to demonstrate the truth of Christianity, addressing objections, and communicating the reasons for belief in a way that is both respectful and persuasive. [</a:t>
            </a:r>
            <a:r>
              <a:rPr lang="en-US" sz="2000" dirty="0">
                <a:effectLst/>
                <a:hlinkClick r:id="rId2"/>
              </a:rPr>
              <a:t>1</a:t>
            </a:r>
            <a:r>
              <a:rPr lang="en-US" sz="2000" dirty="0">
                <a:effectLst/>
              </a:rPr>
              <a:t>, </a:t>
            </a:r>
            <a:r>
              <a:rPr lang="en-US" sz="2000" dirty="0">
                <a:effectLst/>
                <a:hlinkClick r:id="rId3"/>
              </a:rPr>
              <a:t>2</a:t>
            </a:r>
            <a:r>
              <a:rPr lang="en-US" sz="2000" dirty="0">
                <a:effectLst/>
              </a:rPr>
              <a:t>, </a:t>
            </a:r>
            <a:r>
              <a:rPr lang="en-US" sz="2000" dirty="0">
                <a:effectLst/>
                <a:hlinkClick r:id="rId4"/>
              </a:rPr>
              <a:t>3</a:t>
            </a:r>
            <a:r>
              <a:rPr lang="en-US" sz="2000" dirty="0">
                <a:effectLst/>
              </a:rPr>
              <a:t>] </a:t>
            </a:r>
          </a:p>
          <a:p>
            <a:br>
              <a:rPr lang="en-US" sz="2000" dirty="0">
                <a:effectLst/>
              </a:rPr>
            </a:br>
            <a:r>
              <a:rPr lang="en-US" sz="2000" dirty="0">
                <a:effectLst/>
              </a:rPr>
              <a:t>Here's a more detailed explanation: [</a:t>
            </a:r>
            <a:r>
              <a:rPr lang="en-US" sz="2000" dirty="0">
                <a:effectLst/>
                <a:hlinkClick r:id="rId2"/>
              </a:rPr>
              <a:t>1</a:t>
            </a:r>
            <a:r>
              <a:rPr lang="en-US" sz="2000" dirty="0">
                <a:effectLst/>
              </a:rPr>
              <a:t>, </a:t>
            </a:r>
            <a:r>
              <a:rPr lang="en-US" sz="2000" dirty="0">
                <a:effectLst/>
                <a:hlinkClick r:id="rId3"/>
              </a:rPr>
              <a:t>2</a:t>
            </a:r>
            <a:r>
              <a:rPr lang="en-US" sz="2000" dirty="0">
                <a:effectLst/>
              </a:rPr>
              <a:t>] </a:t>
            </a:r>
          </a:p>
          <a:p>
            <a:pPr>
              <a:spcAft>
                <a:spcPts val="1100"/>
              </a:spcAft>
            </a:pPr>
            <a:br>
              <a:rPr lang="en-US" sz="2000" dirty="0">
                <a:effectLst/>
              </a:rPr>
            </a:br>
            <a:r>
              <a:rPr lang="en-US" sz="2000" b="1" dirty="0">
                <a:effectLst/>
              </a:rPr>
              <a:t>What it is: [</a:t>
            </a:r>
            <a:r>
              <a:rPr lang="en-US" sz="2000" b="1" dirty="0">
                <a:effectLst/>
                <a:hlinkClick r:id="rId2"/>
              </a:rPr>
              <a:t>1</a:t>
            </a:r>
            <a:r>
              <a:rPr lang="en-US" sz="2000" b="1" dirty="0">
                <a:effectLst/>
              </a:rPr>
              <a:t>, </a:t>
            </a:r>
            <a:r>
              <a:rPr lang="en-US" sz="2000" b="1" dirty="0">
                <a:effectLst/>
                <a:hlinkClick r:id="rId3"/>
              </a:rPr>
              <a:t>2</a:t>
            </a:r>
            <a:r>
              <a:rPr lang="en-US" sz="2000" b="1" dirty="0">
                <a:effectLst/>
              </a:rPr>
              <a:t>] </a:t>
            </a:r>
          </a:p>
          <a:p>
            <a:pPr>
              <a:buFont typeface="Arial" panose="020B0604020202020204" pitchFamily="34" charset="0"/>
              <a:buChar char="•"/>
            </a:pPr>
            <a:r>
              <a:rPr lang="en-US" sz="2000" b="1" dirty="0">
                <a:effectLst/>
              </a:rPr>
              <a:t>Defense and Justification:</a:t>
            </a:r>
            <a:r>
              <a:rPr lang="en-US" sz="2000" dirty="0">
                <a:effectLst/>
              </a:rPr>
              <a:t> Apologetics is about providing reasons for why Christians believe what they do, responding to skeptics and critics, and making a case for the truth of the Christian faith. [</a:t>
            </a:r>
            <a:r>
              <a:rPr lang="en-US" sz="2000" dirty="0">
                <a:effectLst/>
                <a:hlinkClick r:id="rId2"/>
              </a:rPr>
              <a:t>1</a:t>
            </a:r>
            <a:r>
              <a:rPr lang="en-US" sz="2000" dirty="0">
                <a:effectLst/>
              </a:rPr>
              <a:t>, </a:t>
            </a:r>
            <a:r>
              <a:rPr lang="en-US" sz="2000" dirty="0">
                <a:effectLst/>
                <a:hlinkClick r:id="rId3"/>
              </a:rPr>
              <a:t>2</a:t>
            </a:r>
            <a:r>
              <a:rPr lang="en-US" sz="2000" dirty="0">
                <a:effectLst/>
              </a:rPr>
              <a:t>] </a:t>
            </a:r>
          </a:p>
          <a:p>
            <a:pPr>
              <a:buFont typeface="Arial" panose="020B0604020202020204" pitchFamily="34" charset="0"/>
              <a:buChar char="•"/>
            </a:pPr>
            <a:r>
              <a:rPr lang="en-US" sz="2000" b="1" dirty="0">
                <a:effectLst/>
              </a:rPr>
              <a:t>Based on Scripture:</a:t>
            </a:r>
            <a:r>
              <a:rPr lang="en-US" sz="2000" dirty="0">
                <a:effectLst/>
              </a:rPr>
              <a:t> While it uses reason and evidence, biblical apologetics emphasizes the Bible as the primary source of authority and truth. [</a:t>
            </a:r>
            <a:r>
              <a:rPr lang="en-US" sz="2000" dirty="0">
                <a:effectLst/>
                <a:hlinkClick r:id="rId3"/>
              </a:rPr>
              <a:t>2</a:t>
            </a:r>
            <a:r>
              <a:rPr lang="en-US" sz="2000" dirty="0">
                <a:effectLst/>
              </a:rPr>
              <a:t>, </a:t>
            </a:r>
            <a:r>
              <a:rPr lang="en-US" sz="2000" dirty="0">
                <a:effectLst/>
                <a:hlinkClick r:id="rId5"/>
              </a:rPr>
              <a:t>4</a:t>
            </a:r>
            <a:r>
              <a:rPr lang="en-US" sz="2000" dirty="0">
                <a:effectLst/>
              </a:rPr>
              <a:t>] </a:t>
            </a:r>
          </a:p>
          <a:p>
            <a:pPr>
              <a:buFont typeface="Arial" panose="020B0604020202020204" pitchFamily="34" charset="0"/>
              <a:buChar char="•"/>
            </a:pPr>
            <a:r>
              <a:rPr lang="en-US" sz="2000" b="1" dirty="0">
                <a:effectLst/>
              </a:rPr>
              <a:t>Communicating Reasons:</a:t>
            </a:r>
            <a:r>
              <a:rPr lang="en-US" sz="2000" dirty="0">
                <a:effectLst/>
              </a:rPr>
              <a:t> Apologetics is not just about arguing or debating; it's about effectively communicating the reasons for one's faith in a way that is both respectful and clear. [</a:t>
            </a:r>
            <a:r>
              <a:rPr lang="en-US" sz="2000" dirty="0">
                <a:effectLst/>
                <a:hlinkClick r:id="rId3"/>
              </a:rPr>
              <a:t>2</a:t>
            </a:r>
            <a:r>
              <a:rPr lang="en-US" sz="2000" dirty="0">
                <a:effectLst/>
              </a:rPr>
              <a:t>, </a:t>
            </a:r>
            <a:r>
              <a:rPr lang="en-US" sz="2000" dirty="0">
                <a:effectLst/>
                <a:hlinkClick r:id="rId6"/>
              </a:rPr>
              <a:t>5</a:t>
            </a:r>
            <a:r>
              <a:rPr lang="en-US" sz="2000" dirty="0">
                <a:effectLst/>
              </a:rPr>
              <a:t>] </a:t>
            </a:r>
          </a:p>
          <a:p>
            <a:pPr>
              <a:spcAft>
                <a:spcPts val="1100"/>
              </a:spcAft>
            </a:pPr>
            <a:r>
              <a:rPr lang="en-US" sz="2000" b="1" dirty="0">
                <a:effectLst/>
              </a:rPr>
              <a:t>What it's not: [</a:t>
            </a:r>
            <a:r>
              <a:rPr lang="en-US" sz="2000" b="1" dirty="0">
                <a:effectLst/>
                <a:hlinkClick r:id="rId3"/>
              </a:rPr>
              <a:t>2</a:t>
            </a:r>
            <a:r>
              <a:rPr lang="en-US" sz="2000" b="1" dirty="0">
                <a:effectLst/>
              </a:rPr>
              <a:t>, </a:t>
            </a:r>
            <a:r>
              <a:rPr lang="en-US" sz="2000" b="1" dirty="0">
                <a:effectLst/>
                <a:hlinkClick r:id="rId7"/>
              </a:rPr>
              <a:t>6</a:t>
            </a:r>
            <a:r>
              <a:rPr lang="en-US" sz="2000" b="1" dirty="0">
                <a:effectLst/>
              </a:rPr>
              <a:t>] </a:t>
            </a:r>
          </a:p>
          <a:p>
            <a:pPr>
              <a:buFont typeface="Arial" panose="020B0604020202020204" pitchFamily="34" charset="0"/>
              <a:buChar char="•"/>
            </a:pPr>
            <a:r>
              <a:rPr lang="en-US" sz="2000" b="1" dirty="0">
                <a:effectLst/>
              </a:rPr>
              <a:t>Apologizing:</a:t>
            </a:r>
            <a:r>
              <a:rPr lang="en-US" sz="2000" dirty="0">
                <a:effectLst/>
              </a:rPr>
              <a:t> The word "apologetics" comes from the Greek word for "defense" or "answer," not "apology" in the sense of saying you're sorry. [</a:t>
            </a:r>
            <a:r>
              <a:rPr lang="en-US" sz="2000" dirty="0">
                <a:effectLst/>
                <a:hlinkClick r:id="rId3"/>
              </a:rPr>
              <a:t>2</a:t>
            </a:r>
            <a:r>
              <a:rPr lang="en-US" sz="2000" dirty="0">
                <a:effectLst/>
              </a:rPr>
              <a:t>, </a:t>
            </a:r>
            <a:r>
              <a:rPr lang="en-US" sz="2000" dirty="0">
                <a:effectLst/>
                <a:hlinkClick r:id="rId7"/>
              </a:rPr>
              <a:t>6</a:t>
            </a:r>
            <a:r>
              <a:rPr lang="en-US" sz="2000" dirty="0">
                <a:effectLst/>
              </a:rPr>
              <a:t>] </a:t>
            </a:r>
          </a:p>
          <a:p>
            <a:pPr>
              <a:buFont typeface="Arial" panose="020B0604020202020204" pitchFamily="34" charset="0"/>
              <a:buChar char="•"/>
            </a:pPr>
            <a:r>
              <a:rPr lang="en-US" sz="2000" b="1" dirty="0">
                <a:effectLst/>
              </a:rPr>
              <a:t>Argumentative or Contentious:</a:t>
            </a:r>
            <a:r>
              <a:rPr lang="en-US" sz="2000" dirty="0">
                <a:effectLst/>
              </a:rPr>
              <a:t> While it involves defending one's beliefs, biblical apologetics should be done with gentleness and respect. [</a:t>
            </a:r>
            <a:r>
              <a:rPr lang="en-US" sz="2000" dirty="0">
                <a:effectLst/>
                <a:hlinkClick r:id="rId3"/>
              </a:rPr>
              <a:t>2</a:t>
            </a:r>
            <a:r>
              <a:rPr lang="en-US" sz="2000" dirty="0">
                <a:effectLst/>
              </a:rPr>
              <a:t>, </a:t>
            </a:r>
            <a:r>
              <a:rPr lang="en-US" sz="2000" dirty="0">
                <a:effectLst/>
                <a:hlinkClick r:id="rId8"/>
              </a:rPr>
              <a:t>7</a:t>
            </a:r>
            <a:r>
              <a:rPr lang="en-US" sz="2000" dirty="0">
                <a:effectLst/>
              </a:rPr>
              <a:t>] </a:t>
            </a:r>
          </a:p>
          <a:p>
            <a:pPr>
              <a:spcAft>
                <a:spcPts val="1100"/>
              </a:spcAft>
            </a:pPr>
            <a:endParaRPr lang="en-US" sz="2000" dirty="0">
              <a:effectLst/>
            </a:endParaRPr>
          </a:p>
        </p:txBody>
      </p:sp>
      <p:grpSp>
        <p:nvGrpSpPr>
          <p:cNvPr id="4" name="Group 3">
            <a:extLst>
              <a:ext uri="{FF2B5EF4-FFF2-40B4-BE49-F238E27FC236}">
                <a16:creationId xmlns:a16="http://schemas.microsoft.com/office/drawing/2014/main" id="{B1AD9A89-135F-6711-81EB-B8DC134E73F0}"/>
              </a:ext>
            </a:extLst>
          </p:cNvPr>
          <p:cNvGrpSpPr/>
          <p:nvPr/>
        </p:nvGrpSpPr>
        <p:grpSpPr>
          <a:xfrm>
            <a:off x="2647950" y="1146814"/>
            <a:ext cx="9992518" cy="642260"/>
            <a:chOff x="3121760" y="812912"/>
            <a:chExt cx="8833172" cy="846606"/>
          </a:xfrm>
        </p:grpSpPr>
        <p:sp>
          <p:nvSpPr>
            <p:cNvPr id="5" name="Title 1">
              <a:extLst>
                <a:ext uri="{FF2B5EF4-FFF2-40B4-BE49-F238E27FC236}">
                  <a16:creationId xmlns:a16="http://schemas.microsoft.com/office/drawing/2014/main" id="{7294614E-F46D-389A-AF25-A46CA119B5A1}"/>
                </a:ext>
              </a:extLst>
            </p:cNvPr>
            <p:cNvSpPr txBox="1">
              <a:spLocks/>
            </p:cNvSpPr>
            <p:nvPr/>
          </p:nvSpPr>
          <p:spPr bwMode="blackWhite">
            <a:xfrm>
              <a:off x="3121760" y="823202"/>
              <a:ext cx="8833172" cy="836316"/>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3200" b="1" dirty="0">
                  <a:solidFill>
                    <a:srgbClr val="002060"/>
                  </a:solidFill>
                </a:rPr>
                <a:t>Support materials - bibliography</a:t>
              </a:r>
              <a:endParaRPr lang="en-US" sz="3200" b="1" dirty="0">
                <a:solidFill>
                  <a:srgbClr val="002060"/>
                </a:solidFill>
              </a:endParaRPr>
            </a:p>
          </p:txBody>
        </p:sp>
        <p:pic>
          <p:nvPicPr>
            <p:cNvPr id="8" name="Picture 7">
              <a:extLst>
                <a:ext uri="{FF2B5EF4-FFF2-40B4-BE49-F238E27FC236}">
                  <a16:creationId xmlns:a16="http://schemas.microsoft.com/office/drawing/2014/main" id="{CCF6F695-6A8B-6FFE-583F-820FC4F50470}"/>
                </a:ext>
              </a:extLst>
            </p:cNvPr>
            <p:cNvPicPr>
              <a:picLocks noChangeAspect="1"/>
            </p:cNvPicPr>
            <p:nvPr/>
          </p:nvPicPr>
          <p:blipFill>
            <a:blip r:embed="rId9"/>
            <a:stretch>
              <a:fillRect/>
            </a:stretch>
          </p:blipFill>
          <p:spPr>
            <a:xfrm>
              <a:off x="10919465" y="812912"/>
              <a:ext cx="1035467" cy="842503"/>
            </a:xfrm>
            <a:prstGeom prst="rect">
              <a:avLst/>
            </a:prstGeom>
          </p:spPr>
        </p:pic>
      </p:grpSp>
    </p:spTree>
    <p:extLst>
      <p:ext uri="{BB962C8B-B14F-4D97-AF65-F5344CB8AC3E}">
        <p14:creationId xmlns:p14="http://schemas.microsoft.com/office/powerpoint/2010/main" val="315711016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1">
            <a:extLst>
              <a:ext uri="{FF2B5EF4-FFF2-40B4-BE49-F238E27FC236}">
                <a16:creationId xmlns:a16="http://schemas.microsoft.com/office/drawing/2014/main" id="{FB5AD769-056D-2CDA-1625-91CE2A95BDAF}"/>
              </a:ext>
            </a:extLst>
          </p:cNvPr>
          <p:cNvSpPr>
            <a:spLocks noChangeShapeType="1"/>
          </p:cNvSpPr>
          <p:nvPr/>
        </p:nvSpPr>
        <p:spPr bwMode="auto">
          <a:xfrm>
            <a:off x="728663" y="7607300"/>
            <a:ext cx="12276137" cy="4763"/>
          </a:xfrm>
          <a:prstGeom prst="line">
            <a:avLst/>
          </a:prstGeom>
          <a:noFill/>
          <a:ln w="13546">
            <a:solidFill>
              <a:srgbClr val="F0A22E">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TextBox 2">
            <a:extLst>
              <a:ext uri="{FF2B5EF4-FFF2-40B4-BE49-F238E27FC236}">
                <a16:creationId xmlns:a16="http://schemas.microsoft.com/office/drawing/2014/main" id="{E21D1398-037D-5246-EB5A-D35EEAAF053C}"/>
              </a:ext>
            </a:extLst>
          </p:cNvPr>
          <p:cNvSpPr txBox="1"/>
          <p:nvPr/>
        </p:nvSpPr>
        <p:spPr>
          <a:xfrm>
            <a:off x="751681" y="2141537"/>
            <a:ext cx="11501437" cy="5465599"/>
          </a:xfrm>
          <a:prstGeom prst="rect">
            <a:avLst/>
          </a:prstGeom>
          <a:noFill/>
        </p:spPr>
        <p:txBody>
          <a:bodyPr wrap="square">
            <a:spAutoFit/>
          </a:bodyPr>
          <a:lstStyle/>
          <a:p>
            <a:r>
              <a:rPr lang="en-US" sz="2000" dirty="0">
                <a:effectLst/>
              </a:rPr>
              <a:t>Biblical apologetics is </a:t>
            </a:r>
            <a:r>
              <a:rPr lang="en-US" sz="2000" b="1" dirty="0">
                <a:effectLst/>
              </a:rPr>
              <a:t>the reasoned defense and justification of the Christian faith, primarily drawing from biblical texts and reasoning to support its claims</a:t>
            </a:r>
            <a:r>
              <a:rPr lang="en-US" sz="2000" dirty="0">
                <a:effectLst/>
              </a:rPr>
              <a:t>. It involves providing arguments and evidence to demonstrate the truth of Christianity, addressing objections, and communicating the reasons for belief in a way that is both respectful and persuasive. [</a:t>
            </a:r>
            <a:r>
              <a:rPr lang="en-US" sz="2000" dirty="0">
                <a:effectLst/>
                <a:hlinkClick r:id="rId2"/>
              </a:rPr>
              <a:t>1</a:t>
            </a:r>
            <a:r>
              <a:rPr lang="en-US" sz="2000" dirty="0">
                <a:effectLst/>
              </a:rPr>
              <a:t>, </a:t>
            </a:r>
            <a:r>
              <a:rPr lang="en-US" sz="2000" dirty="0">
                <a:effectLst/>
                <a:hlinkClick r:id="rId3"/>
              </a:rPr>
              <a:t>2</a:t>
            </a:r>
            <a:r>
              <a:rPr lang="en-US" sz="2000" dirty="0">
                <a:effectLst/>
              </a:rPr>
              <a:t>, </a:t>
            </a:r>
            <a:r>
              <a:rPr lang="en-US" sz="2000" dirty="0">
                <a:effectLst/>
                <a:hlinkClick r:id="rId4"/>
              </a:rPr>
              <a:t>3</a:t>
            </a:r>
            <a:r>
              <a:rPr lang="en-US" sz="2000" dirty="0">
                <a:effectLst/>
              </a:rPr>
              <a:t>] </a:t>
            </a:r>
          </a:p>
          <a:p>
            <a:br>
              <a:rPr lang="en-US" sz="2000" dirty="0">
                <a:effectLst/>
              </a:rPr>
            </a:br>
            <a:r>
              <a:rPr lang="en-US" sz="2000" dirty="0">
                <a:effectLst/>
              </a:rPr>
              <a:t>Here's a more detailed explanation: [</a:t>
            </a:r>
            <a:r>
              <a:rPr lang="en-US" sz="2000" dirty="0">
                <a:effectLst/>
                <a:hlinkClick r:id="rId2"/>
              </a:rPr>
              <a:t>1</a:t>
            </a:r>
            <a:r>
              <a:rPr lang="en-US" sz="2000" dirty="0">
                <a:effectLst/>
              </a:rPr>
              <a:t>, </a:t>
            </a:r>
            <a:r>
              <a:rPr lang="en-US" sz="2000" dirty="0">
                <a:effectLst/>
                <a:hlinkClick r:id="rId3"/>
              </a:rPr>
              <a:t>2</a:t>
            </a:r>
            <a:r>
              <a:rPr lang="en-US" sz="2000" dirty="0">
                <a:effectLst/>
              </a:rPr>
              <a:t>] </a:t>
            </a:r>
          </a:p>
          <a:p>
            <a:pPr>
              <a:spcAft>
                <a:spcPts val="1100"/>
              </a:spcAft>
            </a:pPr>
            <a:br>
              <a:rPr lang="en-US" sz="2000" dirty="0">
                <a:effectLst/>
              </a:rPr>
            </a:br>
            <a:r>
              <a:rPr lang="en-US" sz="2000" b="1" dirty="0">
                <a:effectLst/>
              </a:rPr>
              <a:t>Key Aspects of Biblical Apologetics: [</a:t>
            </a:r>
            <a:r>
              <a:rPr lang="en-US" sz="2000" b="1" dirty="0">
                <a:effectLst/>
                <a:hlinkClick r:id="rId3"/>
              </a:rPr>
              <a:t>2</a:t>
            </a:r>
            <a:r>
              <a:rPr lang="en-US" sz="2000" b="1" dirty="0">
                <a:effectLst/>
              </a:rPr>
              <a:t>, </a:t>
            </a:r>
            <a:r>
              <a:rPr lang="en-US" sz="2000" b="1" dirty="0">
                <a:effectLst/>
                <a:hlinkClick r:id="rId5"/>
              </a:rPr>
              <a:t>8</a:t>
            </a:r>
            <a:r>
              <a:rPr lang="en-US" sz="2000" b="1" dirty="0">
                <a:effectLst/>
              </a:rPr>
              <a:t>] </a:t>
            </a:r>
          </a:p>
          <a:p>
            <a:pPr>
              <a:buFont typeface="Arial" panose="020B0604020202020204" pitchFamily="34" charset="0"/>
              <a:buChar char="•"/>
            </a:pPr>
            <a:r>
              <a:rPr lang="en-US" sz="2000" b="1" dirty="0">
                <a:effectLst/>
              </a:rPr>
              <a:t>Providing Arguments for Belief:</a:t>
            </a:r>
            <a:r>
              <a:rPr lang="en-US" sz="2000" dirty="0">
                <a:effectLst/>
              </a:rPr>
              <a:t> This includes arguments for the existence of God, the truthfulness of the Bible, the historicity of Jesus, and the validity of Christian claims. [</a:t>
            </a:r>
            <a:r>
              <a:rPr lang="en-US" sz="2000" dirty="0">
                <a:effectLst/>
                <a:hlinkClick r:id="rId3"/>
              </a:rPr>
              <a:t>2</a:t>
            </a:r>
            <a:r>
              <a:rPr lang="en-US" sz="2000" dirty="0">
                <a:effectLst/>
              </a:rPr>
              <a:t>, </a:t>
            </a:r>
            <a:r>
              <a:rPr lang="en-US" sz="2000" dirty="0">
                <a:effectLst/>
                <a:hlinkClick r:id="rId5"/>
              </a:rPr>
              <a:t>8</a:t>
            </a:r>
            <a:r>
              <a:rPr lang="en-US" sz="2000" dirty="0">
                <a:effectLst/>
              </a:rPr>
              <a:t>] </a:t>
            </a:r>
          </a:p>
          <a:p>
            <a:pPr>
              <a:buFont typeface="Arial" panose="020B0604020202020204" pitchFamily="34" charset="0"/>
              <a:buChar char="•"/>
            </a:pPr>
            <a:r>
              <a:rPr lang="en-US" sz="2000" b="1" dirty="0">
                <a:effectLst/>
              </a:rPr>
              <a:t>Addressing Objections:</a:t>
            </a:r>
            <a:r>
              <a:rPr lang="en-US" sz="2000" dirty="0">
                <a:effectLst/>
              </a:rPr>
              <a:t> Dealing with common objections to Christianity, such as the problem of evil, the historicity of the Bible, or the existence of other religions. [</a:t>
            </a:r>
            <a:r>
              <a:rPr lang="en-US" sz="2000" dirty="0">
                <a:effectLst/>
                <a:hlinkClick r:id="rId3"/>
              </a:rPr>
              <a:t>2</a:t>
            </a:r>
            <a:r>
              <a:rPr lang="en-US" sz="2000" dirty="0">
                <a:effectLst/>
              </a:rPr>
              <a:t>, </a:t>
            </a:r>
            <a:r>
              <a:rPr lang="en-US" sz="2000" dirty="0">
                <a:effectLst/>
                <a:hlinkClick r:id="rId5"/>
              </a:rPr>
              <a:t>8</a:t>
            </a:r>
            <a:r>
              <a:rPr lang="en-US" sz="2000" dirty="0">
                <a:effectLst/>
              </a:rPr>
              <a:t>] </a:t>
            </a:r>
          </a:p>
          <a:p>
            <a:pPr>
              <a:buFont typeface="Arial" panose="020B0604020202020204" pitchFamily="34" charset="0"/>
              <a:buChar char="•"/>
            </a:pPr>
            <a:r>
              <a:rPr lang="en-US" sz="2000" b="1" dirty="0">
                <a:effectLst/>
              </a:rPr>
              <a:t>Communicating the Gospel:</a:t>
            </a:r>
            <a:r>
              <a:rPr lang="en-US" sz="2000" dirty="0">
                <a:effectLst/>
              </a:rPr>
              <a:t> Sharing the good news of Jesus Christ and the hope that is found in Him, using apologetic reasoning to support the gospel message. [</a:t>
            </a:r>
            <a:r>
              <a:rPr lang="en-US" sz="2000" dirty="0">
                <a:effectLst/>
                <a:hlinkClick r:id="rId3"/>
              </a:rPr>
              <a:t>2</a:t>
            </a:r>
            <a:r>
              <a:rPr lang="en-US" sz="2000" dirty="0">
                <a:effectLst/>
              </a:rPr>
              <a:t>, </a:t>
            </a:r>
            <a:r>
              <a:rPr lang="en-US" sz="2000" dirty="0">
                <a:effectLst/>
                <a:hlinkClick r:id="rId4"/>
              </a:rPr>
              <a:t>3</a:t>
            </a:r>
            <a:r>
              <a:rPr lang="en-US" sz="2000" dirty="0">
                <a:effectLst/>
              </a:rPr>
              <a:t>] </a:t>
            </a:r>
          </a:p>
          <a:p>
            <a:r>
              <a:rPr lang="en-US" sz="2000" dirty="0">
                <a:effectLst/>
              </a:rPr>
              <a:t>In summary, biblical apologetics is the reasoned defense of the Christian faith, grounded in Scripture and aimed at communicating the truth of Christianity to others in a respectful and persuasive manner. [</a:t>
            </a:r>
            <a:r>
              <a:rPr lang="en-US" sz="2000" dirty="0">
                <a:effectLst/>
                <a:hlinkClick r:id="rId2"/>
              </a:rPr>
              <a:t>1</a:t>
            </a:r>
            <a:r>
              <a:rPr lang="en-US" sz="2000" dirty="0">
                <a:effectLst/>
              </a:rPr>
              <a:t>, </a:t>
            </a:r>
            <a:r>
              <a:rPr lang="en-US" sz="2000" dirty="0">
                <a:effectLst/>
                <a:hlinkClick r:id="rId3"/>
              </a:rPr>
              <a:t>2</a:t>
            </a:r>
            <a:r>
              <a:rPr lang="en-US" sz="2000" dirty="0">
                <a:effectLst/>
              </a:rPr>
              <a:t>, </a:t>
            </a:r>
            <a:r>
              <a:rPr lang="en-US" sz="2000" dirty="0">
                <a:effectLst/>
                <a:hlinkClick r:id="rId4"/>
              </a:rPr>
              <a:t>3</a:t>
            </a:r>
            <a:r>
              <a:rPr lang="en-US" sz="2000" dirty="0">
                <a:effectLst/>
              </a:rPr>
              <a:t>] </a:t>
            </a:r>
          </a:p>
        </p:txBody>
      </p:sp>
      <p:grpSp>
        <p:nvGrpSpPr>
          <p:cNvPr id="2" name="Group 1">
            <a:extLst>
              <a:ext uri="{FF2B5EF4-FFF2-40B4-BE49-F238E27FC236}">
                <a16:creationId xmlns:a16="http://schemas.microsoft.com/office/drawing/2014/main" id="{8590B034-5A7F-BE1E-234E-4C6A7072A451}"/>
              </a:ext>
            </a:extLst>
          </p:cNvPr>
          <p:cNvGrpSpPr/>
          <p:nvPr/>
        </p:nvGrpSpPr>
        <p:grpSpPr>
          <a:xfrm>
            <a:off x="2647950" y="1146814"/>
            <a:ext cx="9992518" cy="642260"/>
            <a:chOff x="3121760" y="812912"/>
            <a:chExt cx="8833172" cy="846606"/>
          </a:xfrm>
        </p:grpSpPr>
        <p:sp>
          <p:nvSpPr>
            <p:cNvPr id="4" name="Title 1">
              <a:extLst>
                <a:ext uri="{FF2B5EF4-FFF2-40B4-BE49-F238E27FC236}">
                  <a16:creationId xmlns:a16="http://schemas.microsoft.com/office/drawing/2014/main" id="{25C3A043-5B67-0320-6DDC-E0EB276DAA13}"/>
                </a:ext>
              </a:extLst>
            </p:cNvPr>
            <p:cNvSpPr txBox="1">
              <a:spLocks/>
            </p:cNvSpPr>
            <p:nvPr/>
          </p:nvSpPr>
          <p:spPr bwMode="blackWhite">
            <a:xfrm>
              <a:off x="3121760" y="823202"/>
              <a:ext cx="8833172" cy="836316"/>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3200" b="1" dirty="0">
                  <a:solidFill>
                    <a:srgbClr val="002060"/>
                  </a:solidFill>
                </a:rPr>
                <a:t>Support materials - bibliography</a:t>
              </a:r>
              <a:endParaRPr lang="en-US" sz="3200" b="1" dirty="0">
                <a:solidFill>
                  <a:srgbClr val="002060"/>
                </a:solidFill>
              </a:endParaRPr>
            </a:p>
          </p:txBody>
        </p:sp>
        <p:pic>
          <p:nvPicPr>
            <p:cNvPr id="5" name="Picture 4">
              <a:extLst>
                <a:ext uri="{FF2B5EF4-FFF2-40B4-BE49-F238E27FC236}">
                  <a16:creationId xmlns:a16="http://schemas.microsoft.com/office/drawing/2014/main" id="{F71543F3-C277-16BA-0CEE-5CD7AB9F516F}"/>
                </a:ext>
              </a:extLst>
            </p:cNvPr>
            <p:cNvPicPr>
              <a:picLocks noChangeAspect="1"/>
            </p:cNvPicPr>
            <p:nvPr/>
          </p:nvPicPr>
          <p:blipFill>
            <a:blip r:embed="rId6"/>
            <a:stretch>
              <a:fillRect/>
            </a:stretch>
          </p:blipFill>
          <p:spPr>
            <a:xfrm>
              <a:off x="10919465" y="812912"/>
              <a:ext cx="1035467" cy="842503"/>
            </a:xfrm>
            <a:prstGeom prst="rect">
              <a:avLst/>
            </a:prstGeom>
          </p:spPr>
        </p:pic>
      </p:grpSp>
    </p:spTree>
    <p:extLst>
      <p:ext uri="{BB962C8B-B14F-4D97-AF65-F5344CB8AC3E}">
        <p14:creationId xmlns:p14="http://schemas.microsoft.com/office/powerpoint/2010/main" val="37282413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325120" y="2044824"/>
            <a:ext cx="12354560" cy="6998750"/>
          </a:xfrm>
        </p:spPr>
        <p:txBody>
          <a:bodyPr>
            <a:normAutofit/>
          </a:bodyPr>
          <a:lstStyle/>
          <a:p>
            <a:pPr algn="ctr">
              <a:buNone/>
            </a:pPr>
            <a:r>
              <a:rPr lang="en-US" sz="2800" dirty="0"/>
              <a:t>Discover, defend and present a </a:t>
            </a:r>
          </a:p>
          <a:p>
            <a:pPr algn="ctr">
              <a:buNone/>
            </a:pPr>
            <a:r>
              <a:rPr lang="en-US" sz="2800" dirty="0"/>
              <a:t>Biblical argument for biblical manhood </a:t>
            </a:r>
          </a:p>
          <a:p>
            <a:pPr algn="ctr">
              <a:buNone/>
            </a:pPr>
            <a:r>
              <a:rPr lang="en-US" sz="2800" dirty="0"/>
              <a:t>in the modern era. </a:t>
            </a:r>
          </a:p>
          <a:p>
            <a:pPr>
              <a:buNone/>
            </a:pPr>
            <a:r>
              <a:rPr lang="en-US" sz="3200" dirty="0">
                <a:solidFill>
                  <a:srgbClr val="C00000"/>
                </a:solidFill>
              </a:rPr>
              <a:t>1 Peter 3:15 NLT - </a:t>
            </a:r>
            <a:r>
              <a:rPr lang="en-US" sz="3200" dirty="0"/>
              <a:t>Instead, you must worship Christ as Lord of your life. And if someone asks about your hope as a believer, always be ready to explain it. </a:t>
            </a:r>
          </a:p>
          <a:p>
            <a:pPr>
              <a:buNone/>
            </a:pPr>
            <a:r>
              <a:rPr lang="en-US" sz="3200" dirty="0">
                <a:solidFill>
                  <a:srgbClr val="C00000"/>
                </a:solidFill>
              </a:rPr>
              <a:t>1 Peter 3:15 AMP - </a:t>
            </a:r>
            <a:r>
              <a:rPr lang="en-US" sz="3200" dirty="0"/>
              <a:t>But in your hearts set Christ apart as holy—acknowledging Him, giving Him first place in your lives as Lord. Always be ready to give a logical defense to anyone who asks you to account for the hope and confident assurance elicited by faith that is within you, yet do it with gentleness and respect. </a:t>
            </a:r>
          </a:p>
          <a:p>
            <a:pPr>
              <a:buNone/>
            </a:pPr>
            <a:endParaRPr lang="en-US"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6</a:t>
            </a:fld>
            <a:endParaRPr lang="en-US"/>
          </a:p>
        </p:txBody>
      </p:sp>
      <p:sp>
        <p:nvSpPr>
          <p:cNvPr id="9" name="Title 1">
            <a:extLst>
              <a:ext uri="{FF2B5EF4-FFF2-40B4-BE49-F238E27FC236}">
                <a16:creationId xmlns:a16="http://schemas.microsoft.com/office/drawing/2014/main" id="{945B6867-006E-D380-6B9D-5B17589A0C3D}"/>
              </a:ext>
            </a:extLst>
          </p:cNvPr>
          <p:cNvSpPr txBox="1">
            <a:spLocks/>
          </p:cNvSpPr>
          <p:nvPr/>
        </p:nvSpPr>
        <p:spPr bwMode="blackWhite">
          <a:xfrm>
            <a:off x="1399516" y="984318"/>
            <a:ext cx="5102884"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dirty="0">
                <a:solidFill>
                  <a:srgbClr val="002060"/>
                </a:solidFill>
              </a:rPr>
              <a:t>session Objective</a:t>
            </a:r>
            <a:endParaRPr lang="en-US" sz="4000" i="1" dirty="0">
              <a:solidFill>
                <a:srgbClr val="002060"/>
              </a:solidFill>
            </a:endParaRPr>
          </a:p>
        </p:txBody>
      </p:sp>
      <p:pic>
        <p:nvPicPr>
          <p:cNvPr id="4" name="Picture 3">
            <a:extLst>
              <a:ext uri="{FF2B5EF4-FFF2-40B4-BE49-F238E27FC236}">
                <a16:creationId xmlns:a16="http://schemas.microsoft.com/office/drawing/2014/main" id="{9AEEC673-F487-8551-514A-6507CDEDC1BB}"/>
              </a:ext>
            </a:extLst>
          </p:cNvPr>
          <p:cNvPicPr>
            <a:picLocks noChangeAspect="1"/>
          </p:cNvPicPr>
          <p:nvPr/>
        </p:nvPicPr>
        <p:blipFill>
          <a:blip r:embed="rId3"/>
          <a:stretch>
            <a:fillRect/>
          </a:stretch>
        </p:blipFill>
        <p:spPr>
          <a:xfrm>
            <a:off x="6502400" y="984318"/>
            <a:ext cx="2957208" cy="642260"/>
          </a:xfrm>
          <a:prstGeom prst="rect">
            <a:avLst/>
          </a:prstGeom>
        </p:spPr>
      </p:pic>
    </p:spTree>
    <p:extLst>
      <p:ext uri="{BB962C8B-B14F-4D97-AF65-F5344CB8AC3E}">
        <p14:creationId xmlns:p14="http://schemas.microsoft.com/office/powerpoint/2010/main" val="30019494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506482" y="2384213"/>
            <a:ext cx="11807686" cy="6998750"/>
          </a:xfrm>
        </p:spPr>
        <p:txBody>
          <a:bodyPr>
            <a:normAutofit/>
          </a:bodyPr>
          <a:lstStyle/>
          <a:p>
            <a:pPr algn="ctr">
              <a:buNone/>
            </a:pPr>
            <a:r>
              <a:rPr lang="en-US" sz="4000" dirty="0"/>
              <a:t>The more </a:t>
            </a:r>
            <a:r>
              <a:rPr lang="en-US" sz="4000" dirty="0" err="1"/>
              <a:t>i</a:t>
            </a:r>
            <a:r>
              <a:rPr lang="en-US" sz="4000" dirty="0"/>
              <a:t> know </a:t>
            </a:r>
          </a:p>
          <a:p>
            <a:pPr algn="ctr">
              <a:buNone/>
            </a:pPr>
            <a:r>
              <a:rPr lang="en-US" sz="4000" dirty="0"/>
              <a:t>the more </a:t>
            </a:r>
            <a:r>
              <a:rPr lang="en-US" sz="4000" dirty="0" err="1"/>
              <a:t>i</a:t>
            </a:r>
            <a:r>
              <a:rPr lang="en-US" sz="4000" dirty="0"/>
              <a:t> realize </a:t>
            </a:r>
          </a:p>
          <a:p>
            <a:pPr algn="ctr">
              <a:buNone/>
            </a:pPr>
            <a:r>
              <a:rPr lang="en-US" sz="4000" dirty="0"/>
              <a:t>how much </a:t>
            </a:r>
            <a:r>
              <a:rPr lang="en-US" sz="4000" dirty="0" err="1"/>
              <a:t>i</a:t>
            </a:r>
            <a:r>
              <a:rPr lang="en-US" sz="4000" dirty="0"/>
              <a:t> don’t know…</a:t>
            </a:r>
          </a:p>
          <a:p>
            <a:pPr algn="ctr">
              <a:buNone/>
            </a:pPr>
            <a:r>
              <a:rPr lang="en-US" sz="3200" i="1" dirty="0">
                <a:latin typeface="Herculanum" panose="02000505000000020004" pitchFamily="2" charset="77"/>
              </a:rPr>
              <a:t>-</a:t>
            </a:r>
            <a:r>
              <a:rPr lang="en-US" sz="3200" dirty="0" err="1">
                <a:latin typeface="Herculanum" panose="02000505000000020004" pitchFamily="2" charset="77"/>
              </a:rPr>
              <a:t>moore</a:t>
            </a:r>
            <a:r>
              <a:rPr lang="en-US" sz="3200" i="1" dirty="0" err="1">
                <a:latin typeface="Herculanum" panose="02000505000000020004" pitchFamily="2" charset="77"/>
              </a:rPr>
              <a:t>Ims</a:t>
            </a:r>
            <a:endParaRPr lang="en-US" sz="3200" i="1" dirty="0">
              <a:latin typeface="Herculanum" panose="02000505000000020004" pitchFamily="2" charset="77"/>
            </a:endParaRPr>
          </a:p>
          <a:p>
            <a:pPr marL="0" indent="0" algn="ctr">
              <a:spcBef>
                <a:spcPts val="467"/>
              </a:spcBef>
              <a:buNone/>
            </a:pPr>
            <a:endParaRPr lang="en-US" sz="1400" b="0" i="0" dirty="0">
              <a:solidFill>
                <a:srgbClr val="333D42"/>
              </a:solidFill>
              <a:effectLst/>
              <a:latin typeface="-apple-system"/>
            </a:endParaRPr>
          </a:p>
          <a:p>
            <a:pPr marL="0" indent="0" algn="ctr">
              <a:spcBef>
                <a:spcPts val="467"/>
              </a:spcBef>
              <a:buNone/>
            </a:pPr>
            <a:r>
              <a:rPr lang="en-US" sz="4000" b="0" i="0" dirty="0">
                <a:solidFill>
                  <a:srgbClr val="333D42"/>
                </a:solidFill>
                <a:effectLst/>
              </a:rPr>
              <a:t>A little Learning is a </a:t>
            </a:r>
            <a:r>
              <a:rPr lang="en-US" sz="4000" b="0" i="0" dirty="0" err="1">
                <a:solidFill>
                  <a:srgbClr val="333D42"/>
                </a:solidFill>
                <a:effectLst/>
              </a:rPr>
              <a:t>dang'rous</a:t>
            </a:r>
            <a:r>
              <a:rPr lang="en-US" sz="4000" b="0" i="0" dirty="0">
                <a:solidFill>
                  <a:srgbClr val="333D42"/>
                </a:solidFill>
                <a:effectLst/>
              </a:rPr>
              <a:t> Thing</a:t>
            </a:r>
          </a:p>
          <a:p>
            <a:pPr marL="0" indent="0" algn="ctr">
              <a:spcBef>
                <a:spcPts val="467"/>
              </a:spcBef>
              <a:buNone/>
            </a:pPr>
            <a:r>
              <a:rPr lang="en-US" sz="4000" b="0" i="0" dirty="0">
                <a:solidFill>
                  <a:srgbClr val="C00000"/>
                </a:solidFill>
                <a:effectLst/>
              </a:rPr>
              <a:t>Drink deep, or taste not the Pierian Spring:</a:t>
            </a:r>
          </a:p>
          <a:p>
            <a:pPr marL="0" indent="0" algn="ctr">
              <a:spcBef>
                <a:spcPts val="467"/>
              </a:spcBef>
              <a:buNone/>
            </a:pPr>
            <a:r>
              <a:rPr lang="en-US" sz="4000" b="0" i="0" dirty="0">
                <a:solidFill>
                  <a:srgbClr val="333D42"/>
                </a:solidFill>
                <a:effectLst/>
              </a:rPr>
              <a:t>There shallow Draughts intoxicate the Brain,</a:t>
            </a:r>
          </a:p>
          <a:p>
            <a:pPr marL="0" indent="0" algn="ctr">
              <a:spcBef>
                <a:spcPts val="467"/>
              </a:spcBef>
              <a:buNone/>
            </a:pPr>
            <a:r>
              <a:rPr lang="en-US" sz="4000" b="0" i="0" dirty="0">
                <a:solidFill>
                  <a:srgbClr val="333D42"/>
                </a:solidFill>
                <a:effectLst/>
              </a:rPr>
              <a:t>And drinking largely sobers us again…</a:t>
            </a:r>
          </a:p>
          <a:p>
            <a:pPr marL="0" indent="0" algn="ctr">
              <a:buNone/>
            </a:pPr>
            <a:r>
              <a:rPr lang="en-US" sz="2800" b="1" dirty="0">
                <a:solidFill>
                  <a:srgbClr val="181C1F"/>
                </a:solidFill>
                <a:effectLst/>
                <a:latin typeface="Herculanum" panose="02000505000000020004" pitchFamily="2" charset="77"/>
              </a:rPr>
              <a:t>-Alexander Pope</a:t>
            </a:r>
          </a:p>
          <a:p>
            <a:pPr marL="0" indent="0" algn="r">
              <a:buNone/>
            </a:pPr>
            <a:endParaRPr lang="en-US" sz="3200" b="0" i="0" dirty="0">
              <a:solidFill>
                <a:srgbClr val="333D42"/>
              </a:solidFill>
              <a:effectLst/>
              <a:latin typeface="-apple-system"/>
            </a:endParaRPr>
          </a:p>
          <a:p>
            <a:pPr>
              <a:buNone/>
            </a:pPr>
            <a:endParaRPr lang="en-US" dirty="0"/>
          </a:p>
        </p:txBody>
      </p:sp>
      <p:sp>
        <p:nvSpPr>
          <p:cNvPr id="3" name="Slide Number Placeholder 2"/>
          <p:cNvSpPr>
            <a:spLocks noGrp="1"/>
          </p:cNvSpPr>
          <p:nvPr>
            <p:ph type="sldNum" sz="quarter" idx="12"/>
          </p:nvPr>
        </p:nvSpPr>
        <p:spPr/>
        <p:txBody>
          <a:bodyPr/>
          <a:lstStyle/>
          <a:p>
            <a:fld id="{12B5688F-7ACC-4718-B10C-198726840C5D}" type="slidenum">
              <a:rPr lang="en-US" smtClean="0"/>
              <a:pPr/>
              <a:t>7</a:t>
            </a:fld>
            <a:endParaRPr lang="en-US"/>
          </a:p>
        </p:txBody>
      </p:sp>
      <p:sp>
        <p:nvSpPr>
          <p:cNvPr id="9" name="Title 1">
            <a:extLst>
              <a:ext uri="{FF2B5EF4-FFF2-40B4-BE49-F238E27FC236}">
                <a16:creationId xmlns:a16="http://schemas.microsoft.com/office/drawing/2014/main" id="{945B6867-006E-D380-6B9D-5B17589A0C3D}"/>
              </a:ext>
            </a:extLst>
          </p:cNvPr>
          <p:cNvSpPr txBox="1">
            <a:spLocks/>
          </p:cNvSpPr>
          <p:nvPr/>
        </p:nvSpPr>
        <p:spPr bwMode="blackWhite">
          <a:xfrm>
            <a:off x="2166958" y="1192720"/>
            <a:ext cx="7222555"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3600" b="1" dirty="0">
                <a:solidFill>
                  <a:srgbClr val="C00000"/>
                </a:solidFill>
              </a:rPr>
              <a:t>My apologetics philosophy</a:t>
            </a:r>
            <a:endParaRPr lang="en-US" sz="3600" b="1" dirty="0">
              <a:solidFill>
                <a:srgbClr val="C00000"/>
              </a:solidFill>
            </a:endParaRPr>
          </a:p>
        </p:txBody>
      </p:sp>
      <p:pic>
        <p:nvPicPr>
          <p:cNvPr id="2" name="Picture 1">
            <a:extLst>
              <a:ext uri="{FF2B5EF4-FFF2-40B4-BE49-F238E27FC236}">
                <a16:creationId xmlns:a16="http://schemas.microsoft.com/office/drawing/2014/main" id="{68D94D54-084C-03E6-4180-29D3DD78E325}"/>
              </a:ext>
            </a:extLst>
          </p:cNvPr>
          <p:cNvPicPr>
            <a:picLocks noChangeAspect="1"/>
          </p:cNvPicPr>
          <p:nvPr/>
        </p:nvPicPr>
        <p:blipFill>
          <a:blip r:embed="rId3"/>
          <a:stretch>
            <a:fillRect/>
          </a:stretch>
        </p:blipFill>
        <p:spPr>
          <a:xfrm>
            <a:off x="9389513" y="1184914"/>
            <a:ext cx="2957208" cy="642260"/>
          </a:xfrm>
          <a:prstGeom prst="rect">
            <a:avLst/>
          </a:prstGeom>
        </p:spPr>
      </p:pic>
    </p:spTree>
    <p:extLst>
      <p:ext uri="{BB962C8B-B14F-4D97-AF65-F5344CB8AC3E}">
        <p14:creationId xmlns:p14="http://schemas.microsoft.com/office/powerpoint/2010/main" val="5541947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B5688F-7ACC-4718-B10C-198726840C5D}" type="slidenum">
              <a:rPr lang="en-US" smtClean="0"/>
              <a:pPr/>
              <a:t>8</a:t>
            </a:fld>
            <a:endParaRPr lang="en-US"/>
          </a:p>
        </p:txBody>
      </p:sp>
      <p:grpSp>
        <p:nvGrpSpPr>
          <p:cNvPr id="4" name="Group 3">
            <a:extLst>
              <a:ext uri="{FF2B5EF4-FFF2-40B4-BE49-F238E27FC236}">
                <a16:creationId xmlns:a16="http://schemas.microsoft.com/office/drawing/2014/main" id="{D7E031E2-4BCA-189F-A7E2-647ED7791811}"/>
              </a:ext>
            </a:extLst>
          </p:cNvPr>
          <p:cNvGrpSpPr/>
          <p:nvPr/>
        </p:nvGrpSpPr>
        <p:grpSpPr>
          <a:xfrm>
            <a:off x="3545192" y="4238443"/>
            <a:ext cx="8159504" cy="642260"/>
            <a:chOff x="3545192" y="4238443"/>
            <a:chExt cx="8159504" cy="642260"/>
          </a:xfrm>
        </p:grpSpPr>
        <p:sp>
          <p:nvSpPr>
            <p:cNvPr id="5" name="Title 1">
              <a:extLst>
                <a:ext uri="{FF2B5EF4-FFF2-40B4-BE49-F238E27FC236}">
                  <a16:creationId xmlns:a16="http://schemas.microsoft.com/office/drawing/2014/main" id="{8311C5C1-0BB4-8BA1-8DF3-C275C48A872E}"/>
                </a:ext>
              </a:extLst>
            </p:cNvPr>
            <p:cNvSpPr txBox="1">
              <a:spLocks/>
            </p:cNvSpPr>
            <p:nvPr/>
          </p:nvSpPr>
          <p:spPr bwMode="blackWhite">
            <a:xfrm>
              <a:off x="3545192" y="4242346"/>
              <a:ext cx="5202296"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On time &amp; season</a:t>
              </a:r>
              <a:endParaRPr lang="en-US" sz="4000" b="1" dirty="0">
                <a:solidFill>
                  <a:srgbClr val="002060"/>
                </a:solidFill>
              </a:endParaRPr>
            </a:p>
          </p:txBody>
        </p:sp>
        <p:pic>
          <p:nvPicPr>
            <p:cNvPr id="2" name="Picture 1">
              <a:extLst>
                <a:ext uri="{FF2B5EF4-FFF2-40B4-BE49-F238E27FC236}">
                  <a16:creationId xmlns:a16="http://schemas.microsoft.com/office/drawing/2014/main" id="{0FD7B02C-E841-BD06-6B88-FD6ED84FF526}"/>
                </a:ext>
              </a:extLst>
            </p:cNvPr>
            <p:cNvPicPr>
              <a:picLocks noChangeAspect="1"/>
            </p:cNvPicPr>
            <p:nvPr/>
          </p:nvPicPr>
          <p:blipFill>
            <a:blip r:embed="rId3"/>
            <a:stretch>
              <a:fillRect/>
            </a:stretch>
          </p:blipFill>
          <p:spPr>
            <a:xfrm>
              <a:off x="8747488" y="4238443"/>
              <a:ext cx="2957208" cy="642260"/>
            </a:xfrm>
            <a:prstGeom prst="rect">
              <a:avLst/>
            </a:prstGeom>
          </p:spPr>
        </p:pic>
      </p:grpSp>
    </p:spTree>
    <p:extLst>
      <p:ext uri="{BB962C8B-B14F-4D97-AF65-F5344CB8AC3E}">
        <p14:creationId xmlns:p14="http://schemas.microsoft.com/office/powerpoint/2010/main" val="34099801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C0310E-CAE8-9130-8AA6-8A7020AC1E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08047F-375A-7294-A60E-62C5233DBD00}"/>
              </a:ext>
            </a:extLst>
          </p:cNvPr>
          <p:cNvSpPr>
            <a:spLocks noGrp="1"/>
          </p:cNvSpPr>
          <p:nvPr>
            <p:ph type="sldNum" sz="quarter" idx="12"/>
          </p:nvPr>
        </p:nvSpPr>
        <p:spPr/>
        <p:txBody>
          <a:bodyPr/>
          <a:lstStyle/>
          <a:p>
            <a:pPr algn="ctr"/>
            <a:fld id="{277E0F9D-7FB2-6443-894B-AE40347C8FD9}" type="slidenum">
              <a:rPr lang="en-US" smtClean="0"/>
              <a:pPr algn="ctr"/>
              <a:t>9</a:t>
            </a:fld>
            <a:endParaRPr lang="en-US" dirty="0"/>
          </a:p>
        </p:txBody>
      </p:sp>
      <p:sp>
        <p:nvSpPr>
          <p:cNvPr id="6" name="Rectangle 5">
            <a:extLst>
              <a:ext uri="{FF2B5EF4-FFF2-40B4-BE49-F238E27FC236}">
                <a16:creationId xmlns:a16="http://schemas.microsoft.com/office/drawing/2014/main" id="{372280AD-184D-00C4-E373-11845B9D44E4}"/>
              </a:ext>
            </a:extLst>
          </p:cNvPr>
          <p:cNvSpPr txBox="1">
            <a:spLocks/>
          </p:cNvSpPr>
          <p:nvPr/>
        </p:nvSpPr>
        <p:spPr>
          <a:xfrm>
            <a:off x="672139" y="1632242"/>
            <a:ext cx="11660522" cy="7547893"/>
          </a:xfrm>
          <a:prstGeom prst="rect">
            <a:avLst/>
          </a:prstGeom>
        </p:spPr>
        <p:txBody>
          <a:bodyPr vert="horz" lIns="76200" tIns="76200" rIns="76200" bIns="7620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ClrTx/>
              <a:buFont typeface="Arial" panose="020B0604020202020204" pitchFamily="34" charset="0"/>
              <a:buNone/>
              <a:defRPr/>
            </a:pPr>
            <a:r>
              <a:rPr lang="en-US" sz="4400" b="1" dirty="0">
                <a:solidFill>
                  <a:srgbClr val="002060"/>
                </a:solidFill>
                <a:latin typeface="Arial" panose="020B0604020202020204" pitchFamily="34" charset="0"/>
                <a:cs typeface="Arial" panose="020B0604020202020204" pitchFamily="34" charset="0"/>
              </a:rPr>
              <a:t>Calendar View –Lunar/Solar</a:t>
            </a:r>
          </a:p>
          <a:p>
            <a:pPr marL="0" indent="0" algn="ctr">
              <a:buClrTx/>
              <a:buFont typeface="Arial" panose="020B0604020202020204" pitchFamily="34" charset="0"/>
              <a:buNone/>
              <a:defRPr/>
            </a:pPr>
            <a:endParaRPr lang="en-US" sz="1600" b="1" dirty="0">
              <a:solidFill>
                <a:srgbClr val="002060"/>
              </a:solidFill>
              <a:latin typeface="Arial" panose="020B0604020202020204" pitchFamily="34" charset="0"/>
              <a:cs typeface="Arial" panose="020B0604020202020204" pitchFamily="34" charset="0"/>
            </a:endParaRPr>
          </a:p>
          <a:p>
            <a:pPr marL="0" indent="0" algn="ctr">
              <a:buClrTx/>
              <a:buFont typeface="Arial" panose="020B0604020202020204" pitchFamily="34" charset="0"/>
              <a:buNone/>
              <a:defRPr/>
            </a:pPr>
            <a:r>
              <a:rPr lang="en-US" sz="1800" b="1" dirty="0">
                <a:solidFill>
                  <a:srgbClr val="C00000"/>
                </a:solidFill>
                <a:latin typeface="Arial" panose="020B0604020202020204" pitchFamily="34" charset="0"/>
                <a:cs typeface="Arial" panose="020B0604020202020204" pitchFamily="34" charset="0"/>
              </a:rPr>
              <a:t>Exodus 12:1-2, Exodus 13:3-4, Exodus 34:18 &amp; Deuteronomy 16:1-2</a:t>
            </a:r>
          </a:p>
          <a:p>
            <a:pPr marL="914400" indent="-914400">
              <a:buClrTx/>
              <a:buFont typeface="+mj-lt"/>
              <a:buAutoNum type="arabicPeriod"/>
              <a:defRPr/>
            </a:pPr>
            <a:r>
              <a:rPr lang="en-US" sz="3600" b="1" dirty="0">
                <a:solidFill>
                  <a:srgbClr val="C00000"/>
                </a:solidFill>
                <a:latin typeface="Arial" panose="020B0604020202020204" pitchFamily="34" charset="0"/>
                <a:cs typeface="Arial" panose="020B0604020202020204" pitchFamily="34" charset="0"/>
              </a:rPr>
              <a:t>Abib or Nisan </a:t>
            </a:r>
            <a:r>
              <a:rPr lang="en-US" sz="1600" b="1" dirty="0">
                <a:solidFill>
                  <a:srgbClr val="C00000"/>
                </a:solidFill>
                <a:latin typeface="Arial" panose="020B0604020202020204" pitchFamily="34" charset="0"/>
                <a:cs typeface="Arial" panose="020B0604020202020204" pitchFamily="34" charset="0"/>
              </a:rPr>
              <a:t>equivalent to </a:t>
            </a:r>
            <a:r>
              <a:rPr lang="en-US" sz="3600" b="1" dirty="0">
                <a:solidFill>
                  <a:srgbClr val="C00000"/>
                </a:solidFill>
                <a:latin typeface="Arial" panose="020B0604020202020204" pitchFamily="34" charset="0"/>
                <a:cs typeface="Arial" panose="020B0604020202020204" pitchFamily="34" charset="0"/>
              </a:rPr>
              <a:t>March/April</a:t>
            </a:r>
          </a:p>
          <a:p>
            <a:pPr marL="914400" indent="-914400">
              <a:buClrTx/>
              <a:buFont typeface="+mj-lt"/>
              <a:buAutoNum type="arabicPeriod"/>
              <a:defRPr/>
            </a:pPr>
            <a:r>
              <a:rPr lang="en-US" sz="3600" b="1" dirty="0">
                <a:solidFill>
                  <a:srgbClr val="002060"/>
                </a:solidFill>
                <a:latin typeface="Arial" panose="020B0604020202020204" pitchFamily="34" charset="0"/>
                <a:cs typeface="Arial" panose="020B0604020202020204" pitchFamily="34" charset="0"/>
              </a:rPr>
              <a:t>Iyar </a:t>
            </a:r>
            <a:r>
              <a:rPr lang="en-US" sz="1400" b="1" dirty="0">
                <a:solidFill>
                  <a:srgbClr val="002060"/>
                </a:solidFill>
                <a:latin typeface="Arial" panose="020B0604020202020204" pitchFamily="34" charset="0"/>
                <a:cs typeface="Arial" panose="020B0604020202020204" pitchFamily="34" charset="0"/>
              </a:rPr>
              <a:t>equivalent to  </a:t>
            </a:r>
            <a:r>
              <a:rPr lang="en-US" sz="3600" b="1" dirty="0">
                <a:solidFill>
                  <a:srgbClr val="002060"/>
                </a:solidFill>
                <a:latin typeface="Arial" panose="020B0604020202020204" pitchFamily="34" charset="0"/>
                <a:cs typeface="Arial" panose="020B0604020202020204" pitchFamily="34" charset="0"/>
              </a:rPr>
              <a:t>April/May</a:t>
            </a:r>
          </a:p>
          <a:p>
            <a:pPr marL="914400" indent="-914400">
              <a:buClrTx/>
              <a:buFont typeface="+mj-lt"/>
              <a:buAutoNum type="arabicPeriod"/>
              <a:defRPr/>
            </a:pPr>
            <a:r>
              <a:rPr lang="en-US" sz="3600" b="1" dirty="0">
                <a:solidFill>
                  <a:srgbClr val="002060"/>
                </a:solidFill>
                <a:latin typeface="Arial" panose="020B0604020202020204" pitchFamily="34" charset="0"/>
                <a:cs typeface="Arial" panose="020B0604020202020204" pitchFamily="34" charset="0"/>
              </a:rPr>
              <a:t>Sivan </a:t>
            </a:r>
            <a:r>
              <a:rPr lang="en-US" sz="1600" b="1" dirty="0">
                <a:solidFill>
                  <a:srgbClr val="002060"/>
                </a:solidFill>
                <a:latin typeface="Arial" panose="020B0604020202020204" pitchFamily="34" charset="0"/>
                <a:cs typeface="Arial" panose="020B0604020202020204" pitchFamily="34" charset="0"/>
              </a:rPr>
              <a:t>equivalent to </a:t>
            </a:r>
            <a:r>
              <a:rPr lang="en-US" sz="3600" b="1" dirty="0">
                <a:solidFill>
                  <a:srgbClr val="002060"/>
                </a:solidFill>
                <a:latin typeface="Arial" panose="020B0604020202020204" pitchFamily="34" charset="0"/>
                <a:cs typeface="Arial" panose="020B0604020202020204" pitchFamily="34" charset="0"/>
              </a:rPr>
              <a:t>May-Jun</a:t>
            </a:r>
          </a:p>
          <a:p>
            <a:pPr marL="914400" indent="-914400">
              <a:buClrTx/>
              <a:buFont typeface="+mj-lt"/>
              <a:buAutoNum type="arabicPeriod"/>
              <a:defRPr/>
            </a:pPr>
            <a:r>
              <a:rPr lang="en-US" sz="3600" b="1" dirty="0">
                <a:solidFill>
                  <a:srgbClr val="002060"/>
                </a:solidFill>
                <a:latin typeface="Arial" panose="020B0604020202020204" pitchFamily="34" charset="0"/>
                <a:cs typeface="Arial" panose="020B0604020202020204" pitchFamily="34" charset="0"/>
              </a:rPr>
              <a:t>Tamuz </a:t>
            </a:r>
            <a:r>
              <a:rPr lang="en-US" sz="1600" b="1" dirty="0">
                <a:solidFill>
                  <a:srgbClr val="002060"/>
                </a:solidFill>
                <a:latin typeface="Arial" panose="020B0604020202020204" pitchFamily="34" charset="0"/>
                <a:cs typeface="Arial" panose="020B0604020202020204" pitchFamily="34" charset="0"/>
              </a:rPr>
              <a:t>equivalent to </a:t>
            </a:r>
            <a:r>
              <a:rPr lang="en-US" sz="3600" b="1" dirty="0">
                <a:solidFill>
                  <a:srgbClr val="002060"/>
                </a:solidFill>
                <a:latin typeface="Arial" panose="020B0604020202020204" pitchFamily="34" charset="0"/>
                <a:cs typeface="Arial" panose="020B0604020202020204" pitchFamily="34" charset="0"/>
              </a:rPr>
              <a:t>June-July</a:t>
            </a:r>
          </a:p>
          <a:p>
            <a:pPr marL="914400" indent="-914400">
              <a:buClrTx/>
              <a:buFont typeface="+mj-lt"/>
              <a:buAutoNum type="arabicPeriod"/>
              <a:defRPr/>
            </a:pPr>
            <a:r>
              <a:rPr lang="en-US" sz="3600" b="1" dirty="0">
                <a:solidFill>
                  <a:srgbClr val="002060"/>
                </a:solidFill>
                <a:latin typeface="Arial" panose="020B0604020202020204" pitchFamily="34" charset="0"/>
                <a:cs typeface="Arial" panose="020B0604020202020204" pitchFamily="34" charset="0"/>
              </a:rPr>
              <a:t>Av </a:t>
            </a:r>
            <a:r>
              <a:rPr lang="en-US" sz="1600" b="1" dirty="0">
                <a:solidFill>
                  <a:srgbClr val="002060"/>
                </a:solidFill>
                <a:latin typeface="Arial" panose="020B0604020202020204" pitchFamily="34" charset="0"/>
                <a:cs typeface="Arial" panose="020B0604020202020204" pitchFamily="34" charset="0"/>
              </a:rPr>
              <a:t>equivalent to </a:t>
            </a:r>
            <a:r>
              <a:rPr lang="en-US" sz="3600" b="1" dirty="0">
                <a:solidFill>
                  <a:srgbClr val="002060"/>
                </a:solidFill>
                <a:latin typeface="Arial" panose="020B0604020202020204" pitchFamily="34" charset="0"/>
                <a:cs typeface="Arial" panose="020B0604020202020204" pitchFamily="34" charset="0"/>
              </a:rPr>
              <a:t>July- August</a:t>
            </a:r>
          </a:p>
          <a:p>
            <a:pPr marL="914400" indent="-914400">
              <a:buClrTx/>
              <a:buFont typeface="+mj-lt"/>
              <a:buAutoNum type="arabicPeriod"/>
              <a:defRPr/>
            </a:pPr>
            <a:r>
              <a:rPr lang="en-US" sz="3600" b="1" dirty="0">
                <a:solidFill>
                  <a:srgbClr val="002060"/>
                </a:solidFill>
                <a:latin typeface="Arial" panose="020B0604020202020204" pitchFamily="34" charset="0"/>
                <a:cs typeface="Arial" panose="020B0604020202020204" pitchFamily="34" charset="0"/>
              </a:rPr>
              <a:t>Elul </a:t>
            </a:r>
            <a:r>
              <a:rPr lang="en-US" sz="1600" b="1" dirty="0">
                <a:solidFill>
                  <a:srgbClr val="002060"/>
                </a:solidFill>
                <a:latin typeface="Arial" panose="020B0604020202020204" pitchFamily="34" charset="0"/>
                <a:cs typeface="Arial" panose="020B0604020202020204" pitchFamily="34" charset="0"/>
              </a:rPr>
              <a:t>equivalent to </a:t>
            </a:r>
            <a:r>
              <a:rPr lang="en-US" sz="3600" b="1" dirty="0">
                <a:solidFill>
                  <a:srgbClr val="002060"/>
                </a:solidFill>
                <a:latin typeface="Arial" panose="020B0604020202020204" pitchFamily="34" charset="0"/>
                <a:cs typeface="Arial" panose="020B0604020202020204" pitchFamily="34" charset="0"/>
              </a:rPr>
              <a:t>August-September</a:t>
            </a:r>
          </a:p>
          <a:p>
            <a:pPr marL="914400" indent="-914400">
              <a:buClrTx/>
              <a:buFont typeface="+mj-lt"/>
              <a:buAutoNum type="arabicPeriod"/>
              <a:defRPr/>
            </a:pPr>
            <a:endParaRPr lang="en-US" sz="3600" b="1" dirty="0">
              <a:solidFill>
                <a:srgbClr val="002060"/>
              </a:solidFill>
              <a:latin typeface="Arial" panose="020B0604020202020204" pitchFamily="34" charset="0"/>
              <a:cs typeface="Arial" panose="020B0604020202020204" pitchFamily="34" charset="0"/>
            </a:endParaRPr>
          </a:p>
          <a:p>
            <a:pPr marL="914400" indent="-914400">
              <a:buClrTx/>
              <a:buFont typeface="+mj-lt"/>
              <a:buAutoNum type="arabicPeriod"/>
              <a:defRPr/>
            </a:pPr>
            <a:endParaRPr lang="en-US" sz="3600" b="1" dirty="0">
              <a:solidFill>
                <a:srgbClr val="002060"/>
              </a:solidFill>
              <a:latin typeface="Arial" panose="020B0604020202020204" pitchFamily="34" charset="0"/>
              <a:cs typeface="Arial" panose="020B0604020202020204" pitchFamily="34" charset="0"/>
            </a:endParaRPr>
          </a:p>
        </p:txBody>
      </p:sp>
      <p:sp>
        <p:nvSpPr>
          <p:cNvPr id="7" name="Explosion 2 6">
            <a:extLst>
              <a:ext uri="{FF2B5EF4-FFF2-40B4-BE49-F238E27FC236}">
                <a16:creationId xmlns:a16="http://schemas.microsoft.com/office/drawing/2014/main" id="{E3D7F037-5B8E-BC4A-4C02-9C7BEA2F1007}"/>
              </a:ext>
            </a:extLst>
          </p:cNvPr>
          <p:cNvSpPr/>
          <p:nvPr/>
        </p:nvSpPr>
        <p:spPr>
          <a:xfrm>
            <a:off x="8883341" y="5518115"/>
            <a:ext cx="3449320" cy="2526631"/>
          </a:xfrm>
          <a:prstGeom prst="irregularSeal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sym typeface="Helvetica" panose="020B0604020202020204" pitchFamily="34" charset="0"/>
              </a:rPr>
              <a:t>Hebrew vs Gregorian</a:t>
            </a:r>
          </a:p>
        </p:txBody>
      </p:sp>
      <p:sp>
        <p:nvSpPr>
          <p:cNvPr id="8" name="Explosion 2 7">
            <a:extLst>
              <a:ext uri="{FF2B5EF4-FFF2-40B4-BE49-F238E27FC236}">
                <a16:creationId xmlns:a16="http://schemas.microsoft.com/office/drawing/2014/main" id="{E4C5C849-CE23-C0E5-38E8-600BC5EDAE89}"/>
              </a:ext>
            </a:extLst>
          </p:cNvPr>
          <p:cNvSpPr/>
          <p:nvPr/>
        </p:nvSpPr>
        <p:spPr>
          <a:xfrm>
            <a:off x="8696960" y="2910462"/>
            <a:ext cx="2667000" cy="1714500"/>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sym typeface="Helvetica" panose="020B0604020202020204" pitchFamily="34" charset="0"/>
              </a:rPr>
              <a:t>1</a:t>
            </a:r>
            <a:r>
              <a:rPr lang="en-US" sz="2400" b="1" baseline="30000" dirty="0">
                <a:solidFill>
                  <a:srgbClr val="C00000"/>
                </a:solidFill>
                <a:sym typeface="Helvetica" panose="020B0604020202020204" pitchFamily="34" charset="0"/>
              </a:rPr>
              <a:t>st</a:t>
            </a:r>
            <a:r>
              <a:rPr lang="en-US" sz="2400" b="1" dirty="0">
                <a:solidFill>
                  <a:srgbClr val="C00000"/>
                </a:solidFill>
                <a:sym typeface="Helvetica" panose="020B0604020202020204" pitchFamily="34" charset="0"/>
              </a:rPr>
              <a:t> Month</a:t>
            </a:r>
          </a:p>
        </p:txBody>
      </p:sp>
      <p:grpSp>
        <p:nvGrpSpPr>
          <p:cNvPr id="9" name="Group 8">
            <a:extLst>
              <a:ext uri="{FF2B5EF4-FFF2-40B4-BE49-F238E27FC236}">
                <a16:creationId xmlns:a16="http://schemas.microsoft.com/office/drawing/2014/main" id="{67DD2E3A-2402-5AE4-C566-94BA586BD919}"/>
              </a:ext>
            </a:extLst>
          </p:cNvPr>
          <p:cNvGrpSpPr/>
          <p:nvPr/>
        </p:nvGrpSpPr>
        <p:grpSpPr>
          <a:xfrm>
            <a:off x="2165571" y="543406"/>
            <a:ext cx="8159504" cy="642260"/>
            <a:chOff x="3545192" y="4238443"/>
            <a:chExt cx="8159504" cy="642260"/>
          </a:xfrm>
        </p:grpSpPr>
        <p:sp>
          <p:nvSpPr>
            <p:cNvPr id="10" name="Title 1">
              <a:extLst>
                <a:ext uri="{FF2B5EF4-FFF2-40B4-BE49-F238E27FC236}">
                  <a16:creationId xmlns:a16="http://schemas.microsoft.com/office/drawing/2014/main" id="{B09F555E-4118-1607-E454-D352E7B888A3}"/>
                </a:ext>
              </a:extLst>
            </p:cNvPr>
            <p:cNvSpPr txBox="1">
              <a:spLocks/>
            </p:cNvSpPr>
            <p:nvPr/>
          </p:nvSpPr>
          <p:spPr bwMode="blackWhite">
            <a:xfrm>
              <a:off x="3545192" y="4242346"/>
              <a:ext cx="5202296" cy="634454"/>
            </a:xfrm>
            <a:prstGeom prst="rect">
              <a:avLst/>
            </a:prstGeom>
            <a:solidFill>
              <a:srgbClr val="FFFFFF"/>
            </a:solidFill>
            <a:ln w="38100" cap="sq">
              <a:solidFill>
                <a:srgbClr val="404040"/>
              </a:solidFill>
              <a:miter lim="800000"/>
            </a:ln>
          </p:spPr>
          <p:txBody>
            <a:bodyPr vert="horz" lIns="292608" tIns="195072" rIns="292608" bIns="195072"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4000" b="1" dirty="0">
                  <a:solidFill>
                    <a:srgbClr val="002060"/>
                  </a:solidFill>
                </a:rPr>
                <a:t>On time &amp; season</a:t>
              </a:r>
              <a:endParaRPr lang="en-US" sz="4000" b="1" dirty="0">
                <a:solidFill>
                  <a:srgbClr val="002060"/>
                </a:solidFill>
              </a:endParaRPr>
            </a:p>
          </p:txBody>
        </p:sp>
        <p:pic>
          <p:nvPicPr>
            <p:cNvPr id="11" name="Picture 10">
              <a:extLst>
                <a:ext uri="{FF2B5EF4-FFF2-40B4-BE49-F238E27FC236}">
                  <a16:creationId xmlns:a16="http://schemas.microsoft.com/office/drawing/2014/main" id="{856ECB1D-2906-84FC-3CD4-95F0C2B048BF}"/>
                </a:ext>
              </a:extLst>
            </p:cNvPr>
            <p:cNvPicPr>
              <a:picLocks noChangeAspect="1"/>
            </p:cNvPicPr>
            <p:nvPr/>
          </p:nvPicPr>
          <p:blipFill>
            <a:blip r:embed="rId2"/>
            <a:stretch>
              <a:fillRect/>
            </a:stretch>
          </p:blipFill>
          <p:spPr>
            <a:xfrm>
              <a:off x="8747488" y="4238443"/>
              <a:ext cx="2957208" cy="642260"/>
            </a:xfrm>
            <a:prstGeom prst="rect">
              <a:avLst/>
            </a:prstGeom>
          </p:spPr>
        </p:pic>
      </p:grpSp>
    </p:spTree>
    <p:extLst>
      <p:ext uri="{BB962C8B-B14F-4D97-AF65-F5344CB8AC3E}">
        <p14:creationId xmlns:p14="http://schemas.microsoft.com/office/powerpoint/2010/main" val="2900286405"/>
      </p:ext>
    </p:extLst>
  </p:cSld>
  <p:clrMapOvr>
    <a:masterClrMapping/>
  </p:clrMapOvr>
</p:sld>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13438</TotalTime>
  <Words>5654</Words>
  <Application>Microsoft Macintosh PowerPoint</Application>
  <PresentationFormat>Custom</PresentationFormat>
  <Paragraphs>605</Paragraphs>
  <Slides>52</Slides>
  <Notes>44</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52</vt:i4>
      </vt:variant>
    </vt:vector>
  </HeadingPairs>
  <TitlesOfParts>
    <vt:vector size="76" baseType="lpstr">
      <vt:lpstr>Helvetica Neue</vt:lpstr>
      <vt:lpstr>inherit</vt:lpstr>
      <vt:lpstr>Wingdings 2</vt:lpstr>
      <vt:lpstr>Lato</vt:lpstr>
      <vt:lpstr>Google Sans</vt:lpstr>
      <vt:lpstr>Calibri Light</vt:lpstr>
      <vt:lpstr>Papyrus</vt:lpstr>
      <vt:lpstr>Calibri</vt:lpstr>
      <vt:lpstr>Cambria</vt:lpstr>
      <vt:lpstr>-apple-system</vt:lpstr>
      <vt:lpstr>Arial</vt:lpstr>
      <vt:lpstr>Herculanum</vt:lpstr>
      <vt:lpstr>Adjacency</vt:lpstr>
      <vt:lpstr>1_Adjacency</vt:lpstr>
      <vt:lpstr>3_Adjacency</vt:lpstr>
      <vt:lpstr>4_Adjacency</vt:lpstr>
      <vt:lpstr>5_Adjacency</vt:lpstr>
      <vt:lpstr>6_Adjacency</vt:lpstr>
      <vt:lpstr>7_Adjacency</vt:lpstr>
      <vt:lpstr>8_Adjacency</vt:lpstr>
      <vt:lpstr>9_Adjacency</vt:lpstr>
      <vt:lpstr>10_Adjacency</vt:lpstr>
      <vt:lpstr>11_Adjacency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Prophetic Climate of 2020/5780</vt:lpstr>
      <vt:lpstr>Prophetic Climate of 2025-2026/5785</vt:lpstr>
      <vt:lpstr>Prophetic Climate of 2025-2026/5785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Oxen:  The Beasts of Burden!  Spring Intensive 2025    </dc:title>
  <dc:creator>Moore</dc:creator>
  <cp:lastModifiedBy>Microsoft Office User</cp:lastModifiedBy>
  <cp:revision>58</cp:revision>
  <dcterms:modified xsi:type="dcterms:W3CDTF">2025-10-25T13:22:21Z</dcterms:modified>
</cp:coreProperties>
</file>